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47"/>
  </p:notesMasterIdLst>
  <p:sldIdLst>
    <p:sldId id="257" r:id="rId4"/>
    <p:sldId id="258" r:id="rId5"/>
    <p:sldId id="259" r:id="rId6"/>
    <p:sldId id="260" r:id="rId7"/>
    <p:sldId id="261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7" r:id="rId19"/>
    <p:sldId id="338" r:id="rId20"/>
    <p:sldId id="262" r:id="rId21"/>
    <p:sldId id="263" r:id="rId22"/>
    <p:sldId id="264" r:id="rId23"/>
    <p:sldId id="265" r:id="rId24"/>
    <p:sldId id="316" r:id="rId25"/>
    <p:sldId id="317" r:id="rId26"/>
    <p:sldId id="305" r:id="rId27"/>
    <p:sldId id="314" r:id="rId28"/>
    <p:sldId id="306" r:id="rId29"/>
    <p:sldId id="269" r:id="rId30"/>
    <p:sldId id="323" r:id="rId31"/>
    <p:sldId id="324" r:id="rId32"/>
    <p:sldId id="325" r:id="rId33"/>
    <p:sldId id="319" r:id="rId34"/>
    <p:sldId id="322" r:id="rId35"/>
    <p:sldId id="284" r:id="rId36"/>
    <p:sldId id="318" r:id="rId37"/>
    <p:sldId id="320" r:id="rId38"/>
    <p:sldId id="308" r:id="rId39"/>
    <p:sldId id="309" r:id="rId40"/>
    <p:sldId id="310" r:id="rId41"/>
    <p:sldId id="311" r:id="rId42"/>
    <p:sldId id="312" r:id="rId43"/>
    <p:sldId id="313" r:id="rId44"/>
    <p:sldId id="288" r:id="rId45"/>
    <p:sldId id="31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3818" autoAdjust="0"/>
  </p:normalViewPr>
  <p:slideViewPr>
    <p:cSldViewPr snapToGrid="0">
      <p:cViewPr varScale="1">
        <p:scale>
          <a:sx n="61" d="100"/>
          <a:sy n="61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B28CF-AB93-4ABF-A56A-5A82825926AB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B538-1EC5-4A67-B26F-919C42BD5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7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719B-9ACC-4562-ABF3-D8BD39E2A3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981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might not stop because they have not seen the crossing or traffic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Pressing the button at the Puffin crossing and waiting for the green man to light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25E45-F431-4869-BA41-23EEF73E15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591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Spot the good behaviour (1), and any hazards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25E45-F431-4869-BA41-23EEF73E15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67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Dog and children running into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a skateboard near the road and no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Playing catch next to a road, with back to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adult, with the adult road-side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25E45-F431-4869-BA41-23EEF73E15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80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25E45-F431-4869-BA41-23EEF73E15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59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may not see the crossing or traffic lights so may not stop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Stop, look,</a:t>
            </a:r>
            <a:r>
              <a:rPr lang="en-GB" baseline="0" dirty="0"/>
              <a:t> </a:t>
            </a:r>
            <a:r>
              <a:rPr lang="en-GB" dirty="0"/>
              <a:t>listen, think at Zebra crossings and waiting for vehicles to stop before crossing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25E45-F431-4869-BA41-23EEF73E15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94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719B-9ACC-4562-ABF3-D8BD39E2A3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21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entury Gothic" panose="020B0502020202020204" pitchFamily="34" charset="0"/>
              </a:rPr>
              <a:t>Using the data for your class, year group or the whole school, create a graph to display how pupils at TMPS travel to school.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entury Gothic" panose="020B0502020202020204" pitchFamily="34" charset="0"/>
              </a:rPr>
              <a:t>The data information is on the following slides. Delete the data the you do not need</a:t>
            </a:r>
            <a:r>
              <a:rPr lang="en-GB" baseline="0" dirty="0" smtClean="0">
                <a:latin typeface="Century Gothic" panose="020B0502020202020204" pitchFamily="34" charset="0"/>
              </a:rPr>
              <a:t> when using this with your class.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Century Gothic" panose="020B0502020202020204" pitchFamily="34" charset="0"/>
              </a:rPr>
              <a:t>Use this data to prompt discussion about the most and least common modes of transport used and to lead into discussion about the different hazards each method of transport poses. </a:t>
            </a:r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719B-9ACC-4562-ABF3-D8BD39E2A3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7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B538-1EC5-4A67-B26F-919C42BD59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4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B538-1EC5-4A67-B26F-919C42BD59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9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</a:t>
            </a:r>
            <a:r>
              <a:rPr lang="en-GB" baseline="0" dirty="0" smtClean="0"/>
              <a:t> pupils should create a poster for the TMPS Road Safety competition by Thursday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November (Megan will collect these after school on Thursday and will photograph some for the assembly on Friday 20</a:t>
            </a:r>
            <a:r>
              <a:rPr lang="en-GB" baseline="30000" dirty="0" smtClean="0"/>
              <a:t>th</a:t>
            </a:r>
            <a:r>
              <a:rPr lang="en-GB" baseline="0" dirty="0" smtClean="0"/>
              <a:t>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719B-9ACC-4562-ABF3-D8BD39E2A3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4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</a:t>
            </a:r>
            <a:r>
              <a:rPr lang="en-GB" baseline="0" dirty="0" smtClean="0"/>
              <a:t> ensure pupil names and class details are on the back of each poster.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A719B-9ACC-4562-ABF3-D8BD39E2A3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6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Practise crossing</a:t>
            </a:r>
            <a:r>
              <a:rPr lang="en-GB" baseline="0" dirty="0" smtClean="0"/>
              <a:t> the road in the playground or on the MUGA. You may wish to draw out zebra crossings or ask a pupil to hold up a green/red sign to shown when the pupils should/shouldn’t be crossing the road.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Game link - https://www.think.gov.uk/resource/be-bright-be-seen-game/</a:t>
            </a:r>
          </a:p>
          <a:p>
            <a:r>
              <a:rPr lang="en-GB" baseline="0" dirty="0" smtClean="0"/>
              <a:t>Use this link to reinforce the importance of being seen by traffic when it is dark.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B538-1EC5-4A67-B26F-919C42BD59E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3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slides show three different road scenes, each one is repeated. The first time, there is no good or risky behaviour highlighted, allowing children to suggest what they think.</a:t>
            </a:r>
          </a:p>
          <a:p>
            <a:endParaRPr lang="en-GB" dirty="0" smtClean="0"/>
          </a:p>
          <a:p>
            <a:r>
              <a:rPr lang="en-GB" dirty="0" smtClean="0"/>
              <a:t>The second time each image is shown, the great behaviour or potential hazards are shown using the arrows above.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B538-1EC5-4A67-B26F-919C42BD59E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9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25E45-F431-4869-BA41-23EEF73E15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96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7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399" y="249556"/>
            <a:ext cx="11344548" cy="60693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26709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655505" y="1235929"/>
            <a:ext cx="397244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3251200" y="4496783"/>
            <a:ext cx="8940801" cy="1849253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3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733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399" y="249556"/>
            <a:ext cx="11344548" cy="60693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68387" y="6250469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3251200" y="4496783"/>
            <a:ext cx="8940801" cy="1849253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3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42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2068946" y="2336853"/>
            <a:ext cx="8478981" cy="661375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marR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234808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355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3389467" y="2998228"/>
            <a:ext cx="5662169" cy="661375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2068946" y="2336853"/>
            <a:ext cx="8478981" cy="661375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6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883666" y="1638209"/>
            <a:ext cx="10100545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883666" y="2312792"/>
            <a:ext cx="10100545" cy="1103614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3559595"/>
            <a:ext cx="10100545" cy="2176187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2692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35892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701494" y="1515881"/>
            <a:ext cx="10211031" cy="4169537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2692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11469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651282" y="1631429"/>
            <a:ext cx="4704140" cy="3915430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3120"/>
            </a:lvl1pPr>
            <a:lvl2pPr marL="446648" indent="0">
              <a:buNone/>
              <a:defRPr sz="2760"/>
            </a:lvl2pPr>
            <a:lvl3pPr marL="893296" indent="0">
              <a:buNone/>
              <a:defRPr sz="2400"/>
            </a:lvl3pPr>
            <a:lvl4pPr marL="1339944" indent="0">
              <a:buNone/>
              <a:defRPr sz="1920"/>
            </a:lvl4pPr>
            <a:lvl5pPr marL="1786591" indent="0">
              <a:buNone/>
              <a:defRPr sz="1920"/>
            </a:lvl5pPr>
            <a:lvl6pPr marL="2233240" indent="0">
              <a:buNone/>
              <a:defRPr sz="1920"/>
            </a:lvl6pPr>
            <a:lvl7pPr marL="2679887" indent="0">
              <a:buNone/>
              <a:defRPr sz="1920"/>
            </a:lvl7pPr>
            <a:lvl8pPr marL="3126535" indent="0">
              <a:buNone/>
              <a:defRPr sz="1920"/>
            </a:lvl8pPr>
            <a:lvl9pPr marL="3573182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1638209"/>
            <a:ext cx="5429620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6" y="2312792"/>
            <a:ext cx="5429620" cy="1103614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883666" y="3559595"/>
            <a:ext cx="5429620" cy="1987265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8409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651282" y="1631429"/>
            <a:ext cx="4704140" cy="3915430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3120"/>
            </a:lvl1pPr>
            <a:lvl2pPr marL="446648" indent="0">
              <a:buNone/>
              <a:defRPr sz="2760"/>
            </a:lvl2pPr>
            <a:lvl3pPr marL="893296" indent="0">
              <a:buNone/>
              <a:defRPr sz="2400"/>
            </a:lvl3pPr>
            <a:lvl4pPr marL="1339944" indent="0">
              <a:buNone/>
              <a:defRPr sz="1920"/>
            </a:lvl4pPr>
            <a:lvl5pPr marL="1786591" indent="0">
              <a:buNone/>
              <a:defRPr sz="1920"/>
            </a:lvl5pPr>
            <a:lvl6pPr marL="2233240" indent="0">
              <a:buNone/>
              <a:defRPr sz="1920"/>
            </a:lvl6pPr>
            <a:lvl7pPr marL="2679887" indent="0">
              <a:buNone/>
              <a:defRPr sz="1920"/>
            </a:lvl7pPr>
            <a:lvl8pPr marL="3126535" indent="0">
              <a:buNone/>
              <a:defRPr sz="1920"/>
            </a:lvl8pPr>
            <a:lvl9pPr marL="3573182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1638209"/>
            <a:ext cx="5429620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6" y="2312792"/>
            <a:ext cx="5429620" cy="323406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3787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09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590326" y="1925935"/>
            <a:ext cx="9412839" cy="325707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1814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1638209"/>
            <a:ext cx="5429620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6" y="2312793"/>
            <a:ext cx="5429620" cy="349146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589180" y="1638209"/>
            <a:ext cx="4492811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89181" y="2312792"/>
            <a:ext cx="4492811" cy="1103614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607811" y="3512290"/>
            <a:ext cx="4492551" cy="2203123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446648" indent="-446648">
              <a:buClr>
                <a:srgbClr val="007A53"/>
              </a:buClr>
              <a:buFont typeface="+mj-lt"/>
              <a:buAutoNum type="arabicPeriod"/>
              <a:defRPr lang="en-US" sz="156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40408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2" y="1638209"/>
            <a:ext cx="10645333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2" y="2312790"/>
            <a:ext cx="10645333" cy="54491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7483" y="2953592"/>
            <a:ext cx="3201464" cy="1589260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3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4545509" y="2951330"/>
            <a:ext cx="3201464" cy="1589260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329" tIns="44665" rIns="89329" bIns="446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997483" y="4653647"/>
            <a:ext cx="3201464" cy="1589260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329" tIns="44665" rIns="89329" bIns="446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4545509" y="4653647"/>
            <a:ext cx="3201464" cy="1589260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329" tIns="44665" rIns="89329" bIns="446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8093536" y="2951330"/>
            <a:ext cx="3435459" cy="2675243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56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96951" y="2950846"/>
            <a:ext cx="3202516" cy="159067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605071" y="2970763"/>
            <a:ext cx="3141904" cy="15698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96951" y="4634660"/>
            <a:ext cx="3141904" cy="15698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545243" y="4677440"/>
            <a:ext cx="3141904" cy="15698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9" y="1052515"/>
            <a:ext cx="5321300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7" y="1052515"/>
            <a:ext cx="5323416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53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23" y="343133"/>
            <a:ext cx="10945283" cy="700661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3592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4" y="1277914"/>
            <a:ext cx="10945284" cy="445614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938">
                <a:solidFill>
                  <a:srgbClr val="009F4D"/>
                </a:solidFill>
              </a:defRPr>
            </a:lvl1pPr>
            <a:lvl2pPr marL="373132" indent="-373132">
              <a:defRPr lang="en-GB" sz="228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73132" indent="-373132">
              <a:defRPr sz="2286">
                <a:solidFill>
                  <a:schemeClr val="tx1"/>
                </a:solidFill>
              </a:defRPr>
            </a:lvl3pPr>
            <a:lvl4pPr marL="373132" indent="-373132">
              <a:defRPr sz="2286">
                <a:solidFill>
                  <a:schemeClr val="tx1"/>
                </a:solidFill>
              </a:defRPr>
            </a:lvl4pPr>
            <a:lvl5pPr marL="373132" indent="-373132">
              <a:defRPr sz="228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92805" lvl="1" indent="-292805" algn="l" rtl="0" eaLnBrk="0" fontAlgn="base" hangingPunct="0">
              <a:spcBef>
                <a:spcPts val="408"/>
              </a:spcBef>
              <a:spcAft>
                <a:spcPts val="40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92805" lvl="1" indent="-292805" algn="l" rtl="0" eaLnBrk="0" fontAlgn="base" hangingPunct="0">
              <a:spcBef>
                <a:spcPts val="408"/>
              </a:spcBef>
              <a:spcAft>
                <a:spcPts val="40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70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40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81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9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51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24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0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58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8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0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BECC-3B67-4A32-80E3-121D2C713A9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5633-3C94-4964-A874-4884BC39A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6565591"/>
            <a:ext cx="12192000" cy="2924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3251200" y="4496783"/>
            <a:ext cx="8940801" cy="1849253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3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619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893296" rtl="0" eaLnBrk="1" latinLnBrk="0" hangingPunct="1">
        <a:lnSpc>
          <a:spcPct val="90000"/>
        </a:lnSpc>
        <a:spcBef>
          <a:spcPct val="0"/>
        </a:spcBef>
        <a:buNone/>
        <a:defRPr sz="348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5846" indent="-175846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25742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53035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78776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0822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56563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210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9859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96506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648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296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944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6591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3240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9887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6535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3182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46BAC39-8210-3D40-9966-7CB3F9986A8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12/2/2020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31FE6E-2FDA-A04C-952A-28FDB150A1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3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oadsafety.scot/learning-zone/early-years/crossing-the-road/cross-the-road-with-zigg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oadsafety.scot/learning-zone/early-years/crossing-the-road/kerbcraf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.gov.uk/resource/crossing-road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roadsafety.scot/learning-zone/early-years/crossing-the-road/ziggy-and-the-lollipop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oadsafety.scot/learning-zone/early-years/crossing-the-road/spotting-traffic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.gov.uk/resource/safer-journeys-anthe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5" y="2324146"/>
            <a:ext cx="9144000" cy="23876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Road Safety Week 2020</a:t>
            </a:r>
            <a:endParaRPr lang="en-GB" sz="9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29" y="5574529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Primary 1-3 </a:t>
            </a: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P2a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382761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6623338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27095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65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74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3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6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6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0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5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P2b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886824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6959941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5116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2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3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4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92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0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05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P2c – to be added in on return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03702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503">
                  <a:extLst>
                    <a:ext uri="{9D8B030D-6E8A-4147-A177-3AD203B41FA5}">
                      <a16:colId xmlns:a16="http://schemas.microsoft.com/office/drawing/2014/main" val="119690579"/>
                    </a:ext>
                  </a:extLst>
                </a:gridCol>
                <a:gridCol w="6829097">
                  <a:extLst>
                    <a:ext uri="{9D8B030D-6E8A-4147-A177-3AD203B41FA5}">
                      <a16:colId xmlns:a16="http://schemas.microsoft.com/office/drawing/2014/main" val="4085043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2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6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8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81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7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37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6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P2c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133560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552">
                  <a:extLst>
                    <a:ext uri="{9D8B030D-6E8A-4147-A177-3AD203B41FA5}">
                      <a16:colId xmlns:a16="http://schemas.microsoft.com/office/drawing/2014/main" val="4034570256"/>
                    </a:ext>
                  </a:extLst>
                </a:gridCol>
                <a:gridCol w="7034048">
                  <a:extLst>
                    <a:ext uri="{9D8B030D-6E8A-4147-A177-3AD203B41FA5}">
                      <a16:colId xmlns:a16="http://schemas.microsoft.com/office/drawing/2014/main" val="2444188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8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4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81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5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3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48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91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P3a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116786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9148038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25364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61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8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3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77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3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6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P3b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097041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795505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63578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4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74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10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01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9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9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44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P3c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031880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888648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14833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6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1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8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06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4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72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6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School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550744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1166">
                  <a:extLst>
                    <a:ext uri="{9D8B030D-6E8A-4147-A177-3AD203B41FA5}">
                      <a16:colId xmlns:a16="http://schemas.microsoft.com/office/drawing/2014/main" val="1856645619"/>
                    </a:ext>
                  </a:extLst>
                </a:gridCol>
                <a:gridCol w="5394434">
                  <a:extLst>
                    <a:ext uri="{9D8B030D-6E8A-4147-A177-3AD203B41FA5}">
                      <a16:colId xmlns:a16="http://schemas.microsoft.com/office/drawing/2014/main" val="371012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1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43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28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692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5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07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64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7554" y="3054214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Whole School Poster Challenge</a:t>
            </a:r>
            <a:r>
              <a:rPr lang="en-GB" sz="8800" b="1" dirty="0" smtClean="0">
                <a:latin typeface="Century Gothic" panose="020B0502020202020204" pitchFamily="34" charset="0"/>
              </a:rPr>
              <a:t/>
            </a:r>
            <a:br>
              <a:rPr lang="en-GB" sz="8800" b="1" dirty="0" smtClean="0">
                <a:latin typeface="Century Gothic" panose="020B0502020202020204" pitchFamily="34" charset="0"/>
              </a:rPr>
            </a:br>
            <a:r>
              <a:rPr lang="en-GB" sz="4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(Art Task)</a:t>
            </a:r>
            <a:endParaRPr lang="en-GB" sz="4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Safe Travel to School Poster Challenge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Create a poster to remind pupils/parents/carers to travel safely to school. 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You can choose any of the focus themes from this week including: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the importance of being seen when it is dark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safe cycling </a:t>
            </a:r>
          </a:p>
          <a:p>
            <a:r>
              <a:rPr lang="en-GB" dirty="0">
                <a:latin typeface="Century Gothic" panose="020B0502020202020204" pitchFamily="34" charset="0"/>
              </a:rPr>
              <a:t>a</a:t>
            </a:r>
            <a:r>
              <a:rPr lang="en-GB" dirty="0" smtClean="0">
                <a:latin typeface="Century Gothic" panose="020B0502020202020204" pitchFamily="34" charset="0"/>
              </a:rPr>
              <a:t>voiding hazards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what to do in an emergency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2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‘Safe Travel to School’</a:t>
            </a:r>
            <a:endParaRPr lang="en-GB" sz="6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theme for Road Safety week at TMPS this year is ‘Safe travel to school’. Please use some of the suggested activities and links below to plan a few activities for your class to support their understanding of what safe travel looks like. On Friday 20</a:t>
            </a:r>
            <a:r>
              <a:rPr lang="en-GB" baseline="30000" dirty="0"/>
              <a:t>th</a:t>
            </a:r>
            <a:r>
              <a:rPr lang="en-GB" dirty="0"/>
              <a:t> November 2020, we will host a whole school assembly to share all of the learning that has been taking place throughout the week and to reiterate the key messages to all of our pupils.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entury Gothic" panose="020B0502020202020204" pitchFamily="34" charset="0"/>
              </a:rPr>
              <a:t>Safe Travel to School Poster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entury Gothic" panose="020B0502020202020204" pitchFamily="34" charset="0"/>
              </a:rPr>
              <a:t>All posters should be submitted by Thursday 19</a:t>
            </a:r>
            <a:r>
              <a:rPr lang="en-GB" sz="3200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3200" dirty="0" smtClean="0">
                <a:latin typeface="Century Gothic" panose="020B0502020202020204" pitchFamily="34" charset="0"/>
              </a:rPr>
              <a:t> November and some will be selected to be shared at the whole school assembly on Friday 20</a:t>
            </a:r>
            <a:r>
              <a:rPr lang="en-GB" sz="3200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3200" dirty="0" smtClean="0">
                <a:latin typeface="Century Gothic" panose="020B0502020202020204" pitchFamily="34" charset="0"/>
              </a:rPr>
              <a:t> November. </a:t>
            </a: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7874" y="2546214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Crossing the Road Safely</a:t>
            </a:r>
            <a:endParaRPr lang="en-GB" sz="4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Safe Crossing with Ziggy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Click the link below to read along with Ziggy about how to stay safe when crossing the road.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https://roadsafety.scot/learning-zone/early-years/crossing-the-road/cross-the-road-with-ziggy/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78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Finding a safe place to cross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Click the link below to watch a video about finding a safe place to cross the road.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https://roadsafety.scot/learning-zone/early-years/crossing-the-road/kerbcraft/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9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365125"/>
            <a:ext cx="11591778" cy="1325563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Century Gothic" panose="020B0502020202020204" pitchFamily="34" charset="0"/>
              </a:rPr>
              <a:t>When you are crossing the road…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entury Gothic" panose="020B0502020202020204" pitchFamily="34" charset="0"/>
              </a:rPr>
              <a:t>STOP!</a:t>
            </a:r>
          </a:p>
          <a:p>
            <a:pPr marL="0" indent="0">
              <a:buNone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Century Gothic" panose="020B0502020202020204" pitchFamily="34" charset="0"/>
              </a:rPr>
              <a:t>LOOK!</a:t>
            </a:r>
          </a:p>
          <a:p>
            <a:pPr marL="0" indent="0">
              <a:buNone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Century Gothic" panose="020B0502020202020204" pitchFamily="34" charset="0"/>
              </a:rPr>
              <a:t>LISTEN!</a:t>
            </a:r>
          </a:p>
          <a:p>
            <a:pPr marL="0" indent="0">
              <a:buNone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Century Gothic" panose="020B0502020202020204" pitchFamily="34" charset="0"/>
              </a:rPr>
              <a:t>THINK!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&lt;strong&gt;Road&lt;/strong&gt; &lt;strong&gt;signs&lt;/strong&gt; in Mauritius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0" y="1554480"/>
            <a:ext cx="1038984" cy="1038984"/>
          </a:xfrm>
          <a:prstGeom prst="rect">
            <a:avLst/>
          </a:prstGeom>
        </p:spPr>
      </p:pic>
      <p:pic>
        <p:nvPicPr>
          <p:cNvPr id="5" name="Picture 4" descr="Eyes Looking View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01" y="3062492"/>
            <a:ext cx="1556722" cy="778361"/>
          </a:xfrm>
          <a:prstGeom prst="rect">
            <a:avLst/>
          </a:prstGeom>
        </p:spPr>
      </p:pic>
      <p:pic>
        <p:nvPicPr>
          <p:cNvPr id="6" name="Picture 5" descr="&lt;strong&gt;Clipart&lt;/strong&gt; - &lt;strong&gt;ear&lt;/strong&gt; color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9880" y="4440886"/>
            <a:ext cx="712882" cy="1023888"/>
          </a:xfrm>
          <a:prstGeom prst="rect">
            <a:avLst/>
          </a:prstGeom>
        </p:spPr>
      </p:pic>
      <p:pic>
        <p:nvPicPr>
          <p:cNvPr id="7" name="Picture 6" descr="301 Moved Permanentl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38" y="5540633"/>
            <a:ext cx="1081632" cy="11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1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365125"/>
            <a:ext cx="10959662" cy="1325563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Do you want to see this in action?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Watch this video to see other boys and girls crossing the road safely.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https://www.think.gov.uk/resource/crossing-roads/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8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Can you Cross the Road Safely?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Now that you have seen some other boys and girls crossing the road safely, let’s see if you can do it too!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Remember…</a:t>
            </a:r>
          </a:p>
          <a:p>
            <a:pPr marL="0" indent="0" algn="ctr">
              <a:buNone/>
            </a:pPr>
            <a:r>
              <a:rPr lang="en-GB" sz="6600" dirty="0" smtClean="0">
                <a:latin typeface="Century Gothic" panose="020B0502020202020204" pitchFamily="34" charset="0"/>
              </a:rPr>
              <a:t>STOP! LOOK! LISTEN! THINK!</a:t>
            </a:r>
            <a:endParaRPr lang="en-GB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69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7874" y="2245768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latin typeface="Century Gothic" panose="020B0502020202020204" pitchFamily="34" charset="0"/>
              </a:rPr>
              <a:t>School Crossing Patrollers</a:t>
            </a:r>
            <a:endParaRPr lang="en-GB" sz="8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What is a school crossing patroller?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 school crossing patroller is someone who helps you to cross roads safely.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They often work next to schools as there are lots of boys and girls trying to cross the road at busy times of the day.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6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What do they wear?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School crossing patrollers will normally be wearing a bright yellow jacket.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Why do you think they wear this?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2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3" y="583489"/>
            <a:ext cx="5268036" cy="5025741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Overview</a:t>
            </a:r>
            <a:b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of the </a:t>
            </a:r>
            <a:b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themes/</a:t>
            </a:r>
            <a:b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tasks for </a:t>
            </a:r>
            <a:b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Road </a:t>
            </a:r>
            <a:b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Safety</a:t>
            </a:r>
            <a:b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GB" sz="5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week </a:t>
            </a:r>
            <a:endParaRPr lang="en-GB" sz="5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42" y="583489"/>
            <a:ext cx="8184558" cy="57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The Lollipop Stick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School crossing patrollers also have a lollipop stick.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The use this to warn traffic to slow down and stop.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The lollipop stick has reflective paint on it. Why do you think it needs this?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20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Ziggy and the  Lollipop</a:t>
            </a:r>
            <a:r>
              <a:rPr lang="en-GB" b="1" u="sng" dirty="0">
                <a:latin typeface="Century Gothic" panose="020B0502020202020204" pitchFamily="34" charset="0"/>
              </a:rPr>
              <a:t/>
            </a:r>
            <a:br>
              <a:rPr lang="en-GB" b="1" u="sng" dirty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Click the link below to read a story about Ziggy’s encounter with a School Crossing Patroller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https://roadsafety.scot/learning-zone/early-years/crossing-the-road/ziggy-and-the-lollipop/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86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Can you make your own Lollipop Stick?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Using lollipop sticks and card, create your own school crossing patrol lollipop stick.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2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E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58685" y="2889452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latin typeface="Century Gothic" panose="020B0502020202020204" pitchFamily="34" charset="0"/>
              </a:rPr>
              <a:t>What do I see on my way to school?</a:t>
            </a:r>
            <a:r>
              <a:rPr lang="en-GB" sz="4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endParaRPr lang="en-GB" sz="4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What kind of traffic might you see</a:t>
            </a:r>
            <a:r>
              <a:rPr lang="en-GB" b="1" dirty="0" smtClean="0">
                <a:latin typeface="Century Gothic" panose="020B0502020202020204" pitchFamily="34" charset="0"/>
              </a:rPr>
              <a:t>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Watch the video below and see how many different vehicles you can spot.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https://roadsafety.scot/learning-zone/early-years/crossing-the-road/spotting-traffic/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What types of vehicles did you see?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Did you see any hazards?</a:t>
            </a: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Have you ever seen a police or fire truck on your way to school before?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99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What is a hazard?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0266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A hazard is something that can be dangerous.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When you are on your way to school, you will see lots of hazards and you need to know how to keep yourself safe.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Look at the pictures on the slides and see if you can spot the hazards and the things that can keep you safe.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6179" y="1825625"/>
            <a:ext cx="365760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Great road safety </a:t>
            </a:r>
            <a:r>
              <a:rPr lang="en-US" dirty="0" err="1">
                <a:latin typeface="Century Gothic" panose="020B0502020202020204" pitchFamily="34" charset="0"/>
              </a:rPr>
              <a:t>behaviour</a:t>
            </a:r>
            <a:r>
              <a:rPr lang="en-US" dirty="0">
                <a:latin typeface="Century Gothic" panose="020B0502020202020204" pitchFamily="34" charset="0"/>
              </a:rPr>
              <a:t> = green arrow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Potential </a:t>
            </a:r>
            <a:r>
              <a:rPr lang="en-US" dirty="0">
                <a:latin typeface="Century Gothic" panose="020B0502020202020204" pitchFamily="34" charset="0"/>
              </a:rPr>
              <a:t>hazards = red arrow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Arrow L1.1 Good A_300dpi.png">
            <a:extLst>
              <a:ext uri="{FF2B5EF4-FFF2-40B4-BE49-F238E27FC236}">
                <a16:creationId xmlns:a16="http://schemas.microsoft.com/office/drawing/2014/main" id="{7E18BA74-23D4-475B-9FA1-3C11A4A4D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5" y="2628396"/>
            <a:ext cx="622360" cy="489890"/>
          </a:xfrm>
          <a:prstGeom prst="rect">
            <a:avLst/>
          </a:prstGeom>
        </p:spPr>
      </p:pic>
      <p:pic>
        <p:nvPicPr>
          <p:cNvPr id="6" name="Picture 5" descr="Arrow L1.1 Risk A_300dpi.png">
            <a:extLst>
              <a:ext uri="{FF2B5EF4-FFF2-40B4-BE49-F238E27FC236}">
                <a16:creationId xmlns:a16="http://schemas.microsoft.com/office/drawing/2014/main" id="{968549B0-0F16-489C-B873-18B6062B8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65" y="4344489"/>
            <a:ext cx="608978" cy="4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2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930D-A946-4726-9126-264451A0B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an adult and a child waiting to cross a Puffin crossing. They are standing away from the edge of the pavement, are holding hands and waiting for the green man to show before crossing. There is a white van and smaller car on the road. Both the adult and the child are wearing bright clothing.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92" y="-25052"/>
            <a:ext cx="9344416" cy="68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BB3C-1349-4CDE-811C-8961459C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the same scene as the previous slide, this time with arrows used to point to the good behaviour and potentials hazards:&#10;&#10;Hazard&#10;Vehicles – even at crossing you still need to stop, look and listen, as some drivers might not stop because they have not seen the crossing or traffic lights&#10;&#10;Good behaviour&#10;Holding hands with an adult and stopping away from the curb&#10;Pressing the button at the Puffin crossing and waiting for the green man to light up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92" y="-25052"/>
            <a:ext cx="9344416" cy="6885772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BF3B3012-D11E-4991-B314-E85C3531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56" y="3302494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24DEF713-747F-4454-88A7-538F7005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2200">
            <a:off x="4518141" y="4958017"/>
            <a:ext cx="622360" cy="489890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C34A501F-20A8-4869-958D-A7D098E77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906">
            <a:off x="2157135" y="725668"/>
            <a:ext cx="753339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E226-1659-46C7-9CC9-F4FE673F6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a street-scene:&#10;1. A group of children playing safely within a gated park&#10;2. A child on a skateboard without a helmet near a road&#10;3. Two sets of children walking on the pavement with an adult holding hands&#10;4. Two children playing catch, one in the park, the other on the other side of a fence next to a road&#10;5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95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4E3B-6A8D-4AAF-9BE6-710165B91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the same street-scene as previous, this time with the features identified as good behaviour or a potential hazard:&#10;&#10;Good behaviour&#10;1. A group of children playing safely within a gated park&#10;2. Two sets of children walking on the pavement with an adult holding hands&#10;&#10;Potential hazard&#10;1. A child on a skateboard without a helmet near a road&#10;2. Two children playing catch, one in the park, the other on the other side of a fence next to a road&#10;3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95" y="0"/>
            <a:ext cx="9696602" cy="6858000"/>
          </a:xfrm>
          <a:prstGeom prst="rect">
            <a:avLst/>
          </a:prstGeom>
        </p:spPr>
      </p:pic>
      <p:pic>
        <p:nvPicPr>
          <p:cNvPr id="6" name="Picture 5" descr="Arrow L1.1 Risk A_300dpi.png">
            <a:extLst>
              <a:ext uri="{FF2B5EF4-FFF2-40B4-BE49-F238E27FC236}">
                <a16:creationId xmlns:a16="http://schemas.microsoft.com/office/drawing/2014/main" id="{812A7DCF-9A49-40AC-B33B-B6942A3D2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61" y="5394089"/>
            <a:ext cx="487463" cy="384358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D1D5B2FC-39EC-4200-82C0-05046640F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08" y="1496634"/>
            <a:ext cx="487463" cy="384358"/>
          </a:xfrm>
          <a:prstGeom prst="rect">
            <a:avLst/>
          </a:prstGeom>
        </p:spPr>
      </p:pic>
      <p:pic>
        <p:nvPicPr>
          <p:cNvPr id="9" name="Picture 8" descr="Arrow L1.1 Risk A_300dpi.png">
            <a:extLst>
              <a:ext uri="{FF2B5EF4-FFF2-40B4-BE49-F238E27FC236}">
                <a16:creationId xmlns:a16="http://schemas.microsoft.com/office/drawing/2014/main" id="{31CDA135-330E-4D3D-9CCB-CB800CAE8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8" y="2799340"/>
            <a:ext cx="487463" cy="384358"/>
          </a:xfrm>
          <a:prstGeom prst="rect">
            <a:avLst/>
          </a:prstGeom>
        </p:spPr>
      </p:pic>
      <p:pic>
        <p:nvPicPr>
          <p:cNvPr id="10" name="Picture 9" descr="Arrow L1.1 Good A_300dpi.png">
            <a:extLst>
              <a:ext uri="{FF2B5EF4-FFF2-40B4-BE49-F238E27FC236}">
                <a16:creationId xmlns:a16="http://schemas.microsoft.com/office/drawing/2014/main" id="{65CCB407-99E6-4FA2-89A6-F56680BCB3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02" y="5533502"/>
            <a:ext cx="622360" cy="4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7874" y="3196454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latin typeface="Century Gothic" panose="020B0502020202020204" pitchFamily="34" charset="0"/>
              </a:rPr>
              <a:t>Whole School Maths Challenge</a:t>
            </a:r>
            <a:br>
              <a:rPr lang="en-GB" sz="8800" b="1" dirty="0" smtClean="0">
                <a:latin typeface="Century Gothic" panose="020B0502020202020204" pitchFamily="34" charset="0"/>
              </a:rPr>
            </a:br>
            <a:r>
              <a:rPr lang="en-GB" sz="4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(Maths Task)</a:t>
            </a:r>
            <a:endParaRPr lang="en-GB" sz="4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8A9C-B563-4CD9-8534-A87036C0C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an adult and child on the island section of a Zebra crossing, they are holding hands and standing away from the edge of the road. A car is passing over the corssing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985381" y="0"/>
            <a:ext cx="1030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BDAB-5314-44A4-9C07-17FBE8BB6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the same scene as the previous slide, this time with potantial hazards and good road behaviour highlighted with arrows:&#10;&#10;Potential risk:&#10;A car is passing over the crossing and did not stop.&#10;&#10;Good behaviour:&#10;An adult and child on the island section of a Zebra crossing, they are holding hands and standing away from the edge of the road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985381" y="0"/>
            <a:ext cx="10300222" cy="6858000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3429FD83-B003-4D6F-9D82-94105B5BA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594">
            <a:off x="5292198" y="3131703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10795C36-CBF0-4B9F-A12F-6D402C27B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1">
            <a:off x="5623740" y="1823717"/>
            <a:ext cx="413523" cy="325504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BC353902-11F8-4887-876E-5F256D173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834">
            <a:off x="2260791" y="2476905"/>
            <a:ext cx="799307" cy="6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Road Signs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455" t="8110" r="19146" b="50677"/>
          <a:stretch/>
        </p:blipFill>
        <p:spPr>
          <a:xfrm>
            <a:off x="646386" y="1287380"/>
            <a:ext cx="1434662" cy="227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538" r="82095" b="55828"/>
          <a:stretch/>
        </p:blipFill>
        <p:spPr>
          <a:xfrm>
            <a:off x="2746164" y="1287380"/>
            <a:ext cx="1668181" cy="2017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965" t="70502" b="-1"/>
          <a:stretch/>
        </p:blipFill>
        <p:spPr>
          <a:xfrm>
            <a:off x="5312979" y="1680422"/>
            <a:ext cx="6245436" cy="162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8925" t="70727" r="30031"/>
          <a:stretch/>
        </p:blipFill>
        <p:spPr>
          <a:xfrm>
            <a:off x="2853558" y="3858551"/>
            <a:ext cx="3545593" cy="2070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3493" t="8440" b="54334"/>
          <a:stretch/>
        </p:blipFill>
        <p:spPr>
          <a:xfrm>
            <a:off x="6842234" y="3698409"/>
            <a:ext cx="2364828" cy="27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The Safer Journeys anthem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Listen to this song to help you remember how to travel to school safely.</a:t>
            </a: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  <a:hlinkClick r:id="rId2"/>
              </a:rPr>
              <a:t>https://www.think.gov.uk/resource/safer-journeys-anthem/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6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Century Gothic" panose="020B0502020202020204" pitchFamily="34" charset="0"/>
              </a:rPr>
              <a:t>Whole </a:t>
            </a:r>
            <a:r>
              <a:rPr lang="en-GB" b="1" u="sng" dirty="0">
                <a:latin typeface="Century Gothic" panose="020B0502020202020204" pitchFamily="34" charset="0"/>
              </a:rPr>
              <a:t>S</a:t>
            </a:r>
            <a:r>
              <a:rPr lang="en-GB" b="1" u="sng" dirty="0" smtClean="0">
                <a:latin typeface="Century Gothic" panose="020B0502020202020204" pitchFamily="34" charset="0"/>
              </a:rPr>
              <a:t>chool Maths Challenge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You are going to use your information handing skills to create a graph that will display how your class travel to school. 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entury Gothic" panose="020B0502020202020204" pitchFamily="34" charset="0"/>
              </a:rPr>
              <a:t>You can do this individually or as a class.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P1a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724597"/>
              </p:ext>
            </p:extLst>
          </p:nvPr>
        </p:nvGraphicFramePr>
        <p:xfrm>
          <a:off x="1232338" y="1690688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917">
                  <a:extLst>
                    <a:ext uri="{9D8B030D-6E8A-4147-A177-3AD203B41FA5}">
                      <a16:colId xmlns:a16="http://schemas.microsoft.com/office/drawing/2014/main" val="1145632304"/>
                    </a:ext>
                  </a:extLst>
                </a:gridCol>
                <a:gridCol w="7932683">
                  <a:extLst>
                    <a:ext uri="{9D8B030D-6E8A-4147-A177-3AD203B41FA5}">
                      <a16:colId xmlns:a16="http://schemas.microsoft.com/office/drawing/2014/main" val="4281502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1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14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73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9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82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36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P1b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79050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6046769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51820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99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1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0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4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44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4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26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80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2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14721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4046438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6900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7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287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69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8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8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5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50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597273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66">
                  <a:extLst>
                    <a:ext uri="{9D8B030D-6E8A-4147-A177-3AD203B41FA5}">
                      <a16:colId xmlns:a16="http://schemas.microsoft.com/office/drawing/2014/main" val="1702647107"/>
                    </a:ext>
                  </a:extLst>
                </a:gridCol>
                <a:gridCol w="7223234">
                  <a:extLst>
                    <a:ext uri="{9D8B030D-6E8A-4147-A177-3AD203B41FA5}">
                      <a16:colId xmlns:a16="http://schemas.microsoft.com/office/drawing/2014/main" val="2103559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Cycle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2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Scoot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64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Bus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3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Car 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latin typeface="Century Gothic" panose="020B0502020202020204" pitchFamily="34" charset="0"/>
                        </a:rPr>
                        <a:t>Other</a:t>
                      </a:r>
                      <a:endParaRPr lang="en-GB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43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3.xml><?xml version="1.0" encoding="utf-8"?>
<a:theme xmlns:a="http://schemas.openxmlformats.org/drawingml/2006/main" name="1_Office Theme">
  <a:themeElements>
    <a:clrScheme name="Think Guidelines colou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3263"/>
      </a:accent1>
      <a:accent2>
        <a:srgbClr val="295FAA"/>
      </a:accent2>
      <a:accent3>
        <a:srgbClr val="00BCE2"/>
      </a:accent3>
      <a:accent4>
        <a:srgbClr val="A9CD34"/>
      </a:accent4>
      <a:accent5>
        <a:srgbClr val="FFFF1C"/>
      </a:accent5>
      <a:accent6>
        <a:srgbClr val="F38B3C"/>
      </a:accent6>
      <a:hlink>
        <a:srgbClr val="E52E3B"/>
      </a:hlink>
      <a:folHlink>
        <a:srgbClr val="E942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1345</Words>
  <Application>Microsoft Office PowerPoint</Application>
  <PresentationFormat>Widescreen</PresentationFormat>
  <Paragraphs>294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MS PGothic</vt:lpstr>
      <vt:lpstr>Arial</vt:lpstr>
      <vt:lpstr>Arial (heading)</vt:lpstr>
      <vt:lpstr>Calibri</vt:lpstr>
      <vt:lpstr>Calibri Light</vt:lpstr>
      <vt:lpstr>Century Gothic</vt:lpstr>
      <vt:lpstr>Lucida Grande</vt:lpstr>
      <vt:lpstr>Wingdings 3</vt:lpstr>
      <vt:lpstr>Office Theme</vt:lpstr>
      <vt:lpstr>WPT Powerpoint template 2nd proof</vt:lpstr>
      <vt:lpstr>1_Office Theme</vt:lpstr>
      <vt:lpstr>Road Safety Week 2020</vt:lpstr>
      <vt:lpstr>‘Safe Travel to School’</vt:lpstr>
      <vt:lpstr>Overview of the  themes/ tasks for  Road  Safety week </vt:lpstr>
      <vt:lpstr>Whole School Maths Challenge (Maths Task)</vt:lpstr>
      <vt:lpstr>Whole School Maths Challenge </vt:lpstr>
      <vt:lpstr>P1a</vt:lpstr>
      <vt:lpstr>P1b</vt:lpstr>
      <vt:lpstr>P1c</vt:lpstr>
      <vt:lpstr>P1d</vt:lpstr>
      <vt:lpstr>P2a</vt:lpstr>
      <vt:lpstr>P2b</vt:lpstr>
      <vt:lpstr>P2c – to be added in on return</vt:lpstr>
      <vt:lpstr>P2c</vt:lpstr>
      <vt:lpstr>P3a</vt:lpstr>
      <vt:lpstr>P3b</vt:lpstr>
      <vt:lpstr>P3c</vt:lpstr>
      <vt:lpstr>Whole School</vt:lpstr>
      <vt:lpstr>Whole School Poster Challenge (Art Task)</vt:lpstr>
      <vt:lpstr>Safe Travel to School Poster Challenge</vt:lpstr>
      <vt:lpstr>Safe Travel to School Poster Challenge</vt:lpstr>
      <vt:lpstr>Crossing the Road Safely</vt:lpstr>
      <vt:lpstr>Safe Crossing with Ziggy </vt:lpstr>
      <vt:lpstr>Finding a safe place to cross</vt:lpstr>
      <vt:lpstr>When you are crossing the road…</vt:lpstr>
      <vt:lpstr>Do you want to see this in action?</vt:lpstr>
      <vt:lpstr>Can you Cross the Road Safely?</vt:lpstr>
      <vt:lpstr>School Crossing Patrollers</vt:lpstr>
      <vt:lpstr>What is a school crossing patroller?</vt:lpstr>
      <vt:lpstr>What do they wear?</vt:lpstr>
      <vt:lpstr>The Lollipop Stick</vt:lpstr>
      <vt:lpstr>Ziggy and the  Lollipop </vt:lpstr>
      <vt:lpstr>Can you make your own Lollipop Stick?</vt:lpstr>
      <vt:lpstr>What do I see on my way to school? </vt:lpstr>
      <vt:lpstr>What kind of traffic might you see?</vt:lpstr>
      <vt:lpstr>What is a hazard?</vt:lpstr>
      <vt:lpstr>Hazard spotting image 1</vt:lpstr>
      <vt:lpstr>Hazard spotting image 1</vt:lpstr>
      <vt:lpstr>Hazard spotting image 2</vt:lpstr>
      <vt:lpstr>Hazard spotting image 2</vt:lpstr>
      <vt:lpstr>Hazard spotting image 3</vt:lpstr>
      <vt:lpstr>Hazard spotting image 3</vt:lpstr>
      <vt:lpstr>Road Signs </vt:lpstr>
      <vt:lpstr>The Safer Journeys anthem</vt:lpstr>
    </vt:vector>
  </TitlesOfParts>
  <Company>East Dunbartonshire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Safety Week 2020</dc:title>
  <dc:creator>mjones</dc:creator>
  <cp:lastModifiedBy>mjones</cp:lastModifiedBy>
  <cp:revision>17</cp:revision>
  <dcterms:created xsi:type="dcterms:W3CDTF">2020-11-03T13:48:53Z</dcterms:created>
  <dcterms:modified xsi:type="dcterms:W3CDTF">2020-12-02T08:43:30Z</dcterms:modified>
</cp:coreProperties>
</file>