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9" r:id="rId4"/>
    <p:sldMasterId id="2147483703" r:id="rId5"/>
    <p:sldMasterId id="2147483717" r:id="rId6"/>
    <p:sldMasterId id="2147483731" r:id="rId7"/>
  </p:sldMasterIdLst>
  <p:notesMasterIdLst>
    <p:notesMasterId r:id="rId72"/>
  </p:notesMasterIdLst>
  <p:sldIdLst>
    <p:sldId id="256" r:id="rId8"/>
    <p:sldId id="323" r:id="rId9"/>
    <p:sldId id="324" r:id="rId10"/>
    <p:sldId id="283" r:id="rId11"/>
    <p:sldId id="259" r:id="rId12"/>
    <p:sldId id="326" r:id="rId13"/>
    <p:sldId id="327" r:id="rId14"/>
    <p:sldId id="328" r:id="rId15"/>
    <p:sldId id="329" r:id="rId16"/>
    <p:sldId id="330" r:id="rId17"/>
    <p:sldId id="331" r:id="rId18"/>
    <p:sldId id="332" r:id="rId19"/>
    <p:sldId id="333" r:id="rId20"/>
    <p:sldId id="334" r:id="rId21"/>
    <p:sldId id="340" r:id="rId22"/>
    <p:sldId id="335" r:id="rId23"/>
    <p:sldId id="336" r:id="rId24"/>
    <p:sldId id="337" r:id="rId25"/>
    <p:sldId id="338" r:id="rId26"/>
    <p:sldId id="284" r:id="rId27"/>
    <p:sldId id="285" r:id="rId28"/>
    <p:sldId id="297" r:id="rId29"/>
    <p:sldId id="261" r:id="rId30"/>
    <p:sldId id="257" r:id="rId31"/>
    <p:sldId id="258" r:id="rId32"/>
    <p:sldId id="298" r:id="rId33"/>
    <p:sldId id="266" r:id="rId34"/>
    <p:sldId id="296" r:id="rId35"/>
    <p:sldId id="299" r:id="rId36"/>
    <p:sldId id="300" r:id="rId37"/>
    <p:sldId id="301" r:id="rId38"/>
    <p:sldId id="302" r:id="rId39"/>
    <p:sldId id="303" r:id="rId40"/>
    <p:sldId id="304" r:id="rId41"/>
    <p:sldId id="287" r:id="rId42"/>
    <p:sldId id="288" r:id="rId43"/>
    <p:sldId id="306" r:id="rId44"/>
    <p:sldId id="305" r:id="rId45"/>
    <p:sldId id="289" r:id="rId46"/>
    <p:sldId id="290" r:id="rId47"/>
    <p:sldId id="291" r:id="rId48"/>
    <p:sldId id="267" r:id="rId49"/>
    <p:sldId id="308" r:id="rId50"/>
    <p:sldId id="268" r:id="rId51"/>
    <p:sldId id="311" r:id="rId52"/>
    <p:sldId id="307" r:id="rId53"/>
    <p:sldId id="309" r:id="rId54"/>
    <p:sldId id="310" r:id="rId55"/>
    <p:sldId id="295" r:id="rId56"/>
    <p:sldId id="314" r:id="rId57"/>
    <p:sldId id="292" r:id="rId58"/>
    <p:sldId id="312" r:id="rId59"/>
    <p:sldId id="274" r:id="rId60"/>
    <p:sldId id="276" r:id="rId61"/>
    <p:sldId id="313" r:id="rId62"/>
    <p:sldId id="269" r:id="rId63"/>
    <p:sldId id="316" r:id="rId64"/>
    <p:sldId id="317" r:id="rId65"/>
    <p:sldId id="318" r:id="rId66"/>
    <p:sldId id="319" r:id="rId67"/>
    <p:sldId id="320" r:id="rId68"/>
    <p:sldId id="321" r:id="rId69"/>
    <p:sldId id="322" r:id="rId70"/>
    <p:sldId id="32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1E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3A6C0-AC74-4DD4-AC9F-81DA1A04BE4C}" type="datetimeFigureOut">
              <a:rPr lang="en-GB" smtClean="0"/>
              <a:pPr/>
              <a:t>02/12/2020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A719B-9ACC-4562-ABF3-D8BD39E2A38B}" type="slidenum">
              <a:rPr lang="en-GB" smtClean="0"/>
              <a:pPr/>
              <a:t>‹#›</a:t>
            </a:fld>
            <a:endParaRPr lang="en-GB"/>
          </a:p>
        </p:txBody>
      </p:sp>
    </p:spTree>
    <p:extLst>
      <p:ext uri="{BB962C8B-B14F-4D97-AF65-F5344CB8AC3E}">
        <p14:creationId xmlns:p14="http://schemas.microsoft.com/office/powerpoint/2010/main" val="377189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gov.uk/games/take_the_lead/take_the_lead.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reate.kahoot.it/share/e297ae0a-44ef-434d-9d65-178f274fe27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4</a:t>
            </a:fld>
            <a:endParaRPr lang="en-GB"/>
          </a:p>
        </p:txBody>
      </p:sp>
    </p:spTree>
    <p:extLst>
      <p:ext uri="{BB962C8B-B14F-4D97-AF65-F5344CB8AC3E}">
        <p14:creationId xmlns:p14="http://schemas.microsoft.com/office/powerpoint/2010/main" val="121170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66DC2-E6EC-48B6-A969-DC4AE83C4A05}" type="slidenum">
              <a:rPr lang="en-US" altLang="en-US"/>
              <a:pPr/>
              <a:t>53</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ltLang="en-US"/>
              <a:t>Ask the class to spot what </a:t>
            </a:r>
            <a:r>
              <a:rPr lang="en-GB" altLang="en-US" i="1"/>
              <a:t>behaviour </a:t>
            </a:r>
            <a:r>
              <a:rPr lang="en-GB" altLang="en-US"/>
              <a:t>in the pictures is dangerous and what is safe.</a:t>
            </a:r>
          </a:p>
          <a:p>
            <a:endParaRPr lang="en-GB" altLang="en-US"/>
          </a:p>
          <a:p>
            <a:r>
              <a:rPr lang="en-GB" altLang="en-US"/>
              <a:t>Use a red pen to circle and put a line through the dangerous behaviour and use a green pen to tick the safe behaviour. (NB: there may be more than one possible tick or cross per picture.)</a:t>
            </a:r>
          </a:p>
          <a:p>
            <a:endParaRPr lang="en-GB" altLang="en-US"/>
          </a:p>
          <a:p>
            <a:r>
              <a:rPr lang="en-GB" altLang="en-US"/>
              <a:t>Dangerous behaviour:</a:t>
            </a:r>
          </a:p>
          <a:p>
            <a:pPr>
              <a:buFontTx/>
              <a:buChar char="•"/>
            </a:pPr>
            <a:r>
              <a:rPr lang="en-GB" altLang="en-US"/>
              <a:t>Cycling without a helmet</a:t>
            </a:r>
          </a:p>
          <a:p>
            <a:pPr>
              <a:buFontTx/>
              <a:buChar char="•"/>
            </a:pPr>
            <a:r>
              <a:rPr lang="en-GB" altLang="en-US"/>
              <a:t>Crossing the road while texting</a:t>
            </a:r>
          </a:p>
          <a:p>
            <a:pPr>
              <a:buFontTx/>
              <a:buChar char="-"/>
            </a:pPr>
            <a:r>
              <a:rPr lang="en-GB" altLang="en-US"/>
              <a:t>Talking on a mobile while driving</a:t>
            </a:r>
          </a:p>
          <a:p>
            <a:pPr>
              <a:buFontTx/>
              <a:buChar char="-"/>
            </a:pPr>
            <a:r>
              <a:rPr lang="en-GB" altLang="en-US"/>
              <a:t>Not belting up in the car</a:t>
            </a:r>
          </a:p>
          <a:p>
            <a:pPr>
              <a:buFontTx/>
              <a:buChar char="-"/>
            </a:pPr>
            <a:r>
              <a:rPr lang="en-GB" altLang="en-US"/>
              <a:t>Crossing next to a parked car</a:t>
            </a:r>
          </a:p>
          <a:p>
            <a:pPr>
              <a:buFontTx/>
              <a:buChar char="-"/>
            </a:pPr>
            <a:r>
              <a:rPr lang="en-GB" altLang="en-US"/>
              <a:t>Playing a ball game in the road</a:t>
            </a:r>
          </a:p>
          <a:p>
            <a:pPr>
              <a:buFontTx/>
              <a:buChar char="-"/>
            </a:pPr>
            <a:r>
              <a:rPr lang="en-GB" altLang="en-US"/>
              <a:t>Parking on yellow lines outside a school</a:t>
            </a:r>
          </a:p>
          <a:p>
            <a:endParaRPr lang="en-GB" altLang="en-US"/>
          </a:p>
          <a:p>
            <a:r>
              <a:rPr lang="en-GB" altLang="en-US"/>
              <a:t>Safe behaviour:</a:t>
            </a:r>
          </a:p>
          <a:p>
            <a:pPr>
              <a:buFontTx/>
              <a:buChar char="•"/>
            </a:pPr>
            <a:r>
              <a:rPr lang="en-GB" altLang="en-US"/>
              <a:t>Wearing bright, reflective material at night</a:t>
            </a:r>
          </a:p>
          <a:p>
            <a:pPr>
              <a:buFontTx/>
              <a:buChar char="•"/>
            </a:pPr>
            <a:r>
              <a:rPr lang="en-GB" altLang="en-US"/>
              <a:t>Wearing a cycle helmet</a:t>
            </a:r>
          </a:p>
          <a:p>
            <a:pPr>
              <a:buFontTx/>
              <a:buChar char="-"/>
            </a:pPr>
            <a:r>
              <a:rPr lang="en-GB" altLang="en-US"/>
              <a:t>Holding hands</a:t>
            </a:r>
          </a:p>
          <a:p>
            <a:pPr>
              <a:buFontTx/>
              <a:buChar char="-"/>
            </a:pPr>
            <a:r>
              <a:rPr lang="en-GB" altLang="en-US"/>
              <a:t>Crossing at a pelican crossing</a:t>
            </a:r>
          </a:p>
          <a:p>
            <a:pPr>
              <a:buFontTx/>
              <a:buChar char="-"/>
            </a:pPr>
            <a:r>
              <a:rPr lang="en-GB" altLang="en-US"/>
              <a:t>Using a booster seat and belting up</a:t>
            </a:r>
            <a:endParaRPr lang="en-US" altLang="en-US"/>
          </a:p>
        </p:txBody>
      </p:sp>
    </p:spTree>
    <p:extLst>
      <p:ext uri="{BB962C8B-B14F-4D97-AF65-F5344CB8AC3E}">
        <p14:creationId xmlns:p14="http://schemas.microsoft.com/office/powerpoint/2010/main" val="7959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BFEB0-06FB-4989-B27B-C13481CFC07A}" type="slidenum">
              <a:rPr lang="en-US" altLang="en-US"/>
              <a:pPr/>
              <a:t>54</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GB" altLang="en-US"/>
              <a:t>Sometimes people put themselves in danger by the things they do. </a:t>
            </a:r>
          </a:p>
          <a:p>
            <a:r>
              <a:rPr lang="en-GB" altLang="en-US"/>
              <a:t>But sometimes we’re put in danger by the things around us.</a:t>
            </a:r>
          </a:p>
          <a:p>
            <a:r>
              <a:rPr lang="en-GB" altLang="en-US"/>
              <a:t>Explain the meaning of a ‘hazard’ – i.e. something in your surroundings that could put you in danger. </a:t>
            </a:r>
          </a:p>
          <a:p>
            <a:endParaRPr lang="en-GB" altLang="en-US"/>
          </a:p>
          <a:p>
            <a:r>
              <a:rPr lang="en-GB" altLang="en-US"/>
              <a:t>Ask the class to spot what on these roads is a ‘hazard’ and what’s there to help them stay safe. Get them to use a red pen to circle and the hazards and use a green pen to tick the things that are there to help them stay safe.</a:t>
            </a:r>
          </a:p>
          <a:p>
            <a:endParaRPr lang="en-GB" altLang="en-US"/>
          </a:p>
          <a:p>
            <a:r>
              <a:rPr lang="en-GB" altLang="en-US"/>
              <a:t>Hazards:</a:t>
            </a:r>
          </a:p>
          <a:p>
            <a:pPr>
              <a:buFontTx/>
              <a:buChar char="-"/>
            </a:pPr>
            <a:r>
              <a:rPr lang="en-GB" altLang="en-US"/>
              <a:t>Darkness – if you walk or cycle in the dark, or when it’s foggy or raining, it’s harder for drivers to spot you</a:t>
            </a:r>
          </a:p>
          <a:p>
            <a:pPr>
              <a:buFontTx/>
              <a:buChar char="-"/>
            </a:pPr>
            <a:r>
              <a:rPr lang="en-GB" altLang="en-US"/>
              <a:t>Fast traffic – the faster vehicles go, the more dangerous for people on foot and bikes </a:t>
            </a:r>
          </a:p>
          <a:p>
            <a:pPr>
              <a:buFontTx/>
              <a:buChar char="-"/>
            </a:pPr>
            <a:r>
              <a:rPr lang="en-GB" altLang="en-US"/>
              <a:t>Large vehicles like trucks and buses – </a:t>
            </a:r>
            <a:r>
              <a:rPr lang="en-US" altLang="en-US"/>
              <a:t>these vehicles often do important jobs, like carrying food to shops or carrying people to work. But because the vehicles are big, the drivers have ‘blind spots’. This means sometimes they can’t see things near the vehicle – like kids standing behind them or right next to them. Keep well away from these vehicles, </a:t>
            </a:r>
            <a:r>
              <a:rPr lang="en-GB" altLang="en-US"/>
              <a:t>even if they’re not moving  </a:t>
            </a:r>
          </a:p>
          <a:p>
            <a:pPr>
              <a:buFontTx/>
              <a:buChar char="-"/>
            </a:pPr>
            <a:r>
              <a:rPr lang="en-GB" altLang="en-US"/>
              <a:t>Parked vehicles – it’s dangerous to cross between parked vehicles because it’s harder for drivers to spot you</a:t>
            </a:r>
          </a:p>
          <a:p>
            <a:pPr>
              <a:buFontTx/>
              <a:buChar char="-"/>
            </a:pPr>
            <a:r>
              <a:rPr lang="en-GB" altLang="en-US"/>
              <a:t>Roads with no pavements – it’s dangerous to walk along roads like this, because there’s nothing to separate you from the traffic, and drivers might not expect there to be any pedestrians on the road</a:t>
            </a:r>
          </a:p>
          <a:p>
            <a:endParaRPr lang="en-GB" altLang="en-US"/>
          </a:p>
          <a:p>
            <a:r>
              <a:rPr lang="en-GB" altLang="en-US"/>
              <a:t>What’s there to help you stay safe:</a:t>
            </a:r>
          </a:p>
          <a:p>
            <a:pPr>
              <a:buFontTx/>
              <a:buChar char="•"/>
            </a:pPr>
            <a:r>
              <a:rPr lang="en-GB" altLang="en-US"/>
              <a:t>Pelican crossings and zebra crossings – they’re there to help you get across the road safely, so always use them if you can</a:t>
            </a:r>
          </a:p>
          <a:p>
            <a:pPr>
              <a:buFontTx/>
              <a:buChar char="•"/>
            </a:pPr>
            <a:r>
              <a:rPr lang="en-GB" altLang="en-US"/>
              <a:t>20mph zones – roads with slower speed limits are safer for people on foot and bicycles</a:t>
            </a:r>
          </a:p>
          <a:p>
            <a:pPr>
              <a:buFontTx/>
              <a:buChar char="•"/>
            </a:pPr>
            <a:r>
              <a:rPr lang="en-GB" altLang="en-US"/>
              <a:t>Cycle lanes – help to keep traffic away from cyclists </a:t>
            </a:r>
          </a:p>
          <a:p>
            <a:pPr>
              <a:buFontTx/>
              <a:buChar char="•"/>
            </a:pPr>
            <a:endParaRPr lang="en-US" altLang="en-US"/>
          </a:p>
        </p:txBody>
      </p:sp>
    </p:spTree>
    <p:extLst>
      <p:ext uri="{BB962C8B-B14F-4D97-AF65-F5344CB8AC3E}">
        <p14:creationId xmlns:p14="http://schemas.microsoft.com/office/powerpoint/2010/main" val="2061269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this point, you can ask the pupils to do this as a discussion task or a written task where they can plan a safe journey to school.</a:t>
            </a:r>
          </a:p>
          <a:p>
            <a:r>
              <a:rPr lang="en-GB" dirty="0" smtClean="0"/>
              <a:t>You</a:t>
            </a:r>
            <a:r>
              <a:rPr lang="en-GB" baseline="0" dirty="0" smtClean="0"/>
              <a:t> can also use google maps here to show them where there are safe crossings near our school (e.g. the traffic light on Woodhill Road, the location of the lollipop patrollers </a:t>
            </a:r>
            <a:r>
              <a:rPr lang="en-GB" baseline="0" dirty="0" err="1" smtClean="0"/>
              <a:t>etc</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4D9A719B-9ACC-4562-ABF3-D8BD39E2A38B}" type="slidenum">
              <a:rPr lang="en-GB" smtClean="0"/>
              <a:pPr/>
              <a:t>55</a:t>
            </a:fld>
            <a:endParaRPr lang="en-GB"/>
          </a:p>
        </p:txBody>
      </p:sp>
    </p:spTree>
    <p:extLst>
      <p:ext uri="{BB962C8B-B14F-4D97-AF65-F5344CB8AC3E}">
        <p14:creationId xmlns:p14="http://schemas.microsoft.com/office/powerpoint/2010/main" val="415994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may include: </a:t>
            </a:r>
            <a:br>
              <a:rPr lang="en-GB"/>
            </a:br>
            <a:r>
              <a:rPr lang="en-GB"/>
              <a:t>- An object falling from a height (shelves)</a:t>
            </a:r>
            <a:br>
              <a:rPr lang="en-GB"/>
            </a:br>
            <a:r>
              <a:rPr lang="en-GB"/>
              <a:t>- Tripping on wires/chair legs</a:t>
            </a:r>
            <a:br>
              <a:rPr lang="en-GB"/>
            </a:br>
            <a:r>
              <a:rPr lang="en-GB"/>
              <a:t>- Sharp corners of desks/tables</a:t>
            </a:r>
            <a:br>
              <a:rPr lang="en-GB"/>
            </a:br>
            <a:r>
              <a:rPr lang="en-GB"/>
              <a:t>- Liquids being spilt</a:t>
            </a:r>
          </a:p>
          <a:p>
            <a:pPr marL="171450" indent="-171450">
              <a:buFontTx/>
              <a:buChar char="-"/>
            </a:pPr>
            <a:r>
              <a:rPr lang="en-GB"/>
              <a:t>Stacked boxes</a:t>
            </a:r>
          </a:p>
          <a:p>
            <a:pPr marL="171450" indent="-171450">
              <a:buFontTx/>
              <a:buChar char="-"/>
            </a:pPr>
            <a:r>
              <a:rPr lang="en-GB"/>
              <a:t>Electrical equipment not being cared for</a:t>
            </a:r>
          </a:p>
          <a:p>
            <a:pPr marL="171450" indent="-171450">
              <a:buFontTx/>
              <a:buChar char="-"/>
            </a:pPr>
            <a:r>
              <a:rPr lang="en-GB"/>
              <a:t>Broken equipment/stationary</a:t>
            </a:r>
          </a:p>
          <a:p>
            <a:pPr marL="171450" indent="-171450">
              <a:buFontTx/>
              <a:buChar char="-"/>
            </a:pPr>
            <a:r>
              <a:rPr lang="en-GB"/>
              <a:t>Shelving/bookcases/cabinets – things may fall if not used properly/cared for</a:t>
            </a:r>
            <a:br>
              <a:rPr lang="en-GB"/>
            </a:br>
            <a:endParaRPr lang="en-GB"/>
          </a:p>
        </p:txBody>
      </p:sp>
      <p:sp>
        <p:nvSpPr>
          <p:cNvPr id="4" name="Slide Number Placeholder 3"/>
          <p:cNvSpPr>
            <a:spLocks noGrp="1"/>
          </p:cNvSpPr>
          <p:nvPr>
            <p:ph type="sldNum" sz="quarter" idx="5"/>
          </p:nvPr>
        </p:nvSpPr>
        <p:spPr/>
        <p:txBody>
          <a:bodyPr/>
          <a:lstStyle/>
          <a:p>
            <a:pPr marL="0" marR="0" lvl="0" indent="0" algn="r" defTabSz="744413" rtl="0" eaLnBrk="1" fontAlgn="auto" latinLnBrk="0" hangingPunct="1">
              <a:lnSpc>
                <a:spcPct val="100000"/>
              </a:lnSpc>
              <a:spcBef>
                <a:spcPts val="0"/>
              </a:spcBef>
              <a:spcAft>
                <a:spcPts val="0"/>
              </a:spcAft>
              <a:buClrTx/>
              <a:buSzTx/>
              <a:buFontTx/>
              <a:buNone/>
              <a:tabLst/>
              <a:defRPr/>
            </a:pPr>
            <a:fld id="{D380C943-89BF-4FF3-9CC5-52B2ED010138}"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744413"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6638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Emergency</a:t>
            </a:r>
          </a:p>
          <a:p>
            <a:r>
              <a:rPr lang="en-GB"/>
              <a:t>Fire, Police or Ambulance </a:t>
            </a:r>
          </a:p>
          <a:p>
            <a:r>
              <a:rPr lang="en-GB"/>
              <a:t>Reinforce that 999/112 is only to be used In a real emergency. False calls can divert help away from where it is really needed.</a:t>
            </a:r>
          </a:p>
          <a:p>
            <a:endParaRPr lang="en-GB"/>
          </a:p>
        </p:txBody>
      </p:sp>
      <p:sp>
        <p:nvSpPr>
          <p:cNvPr id="4" name="Slide Number Placeholder 3"/>
          <p:cNvSpPr>
            <a:spLocks noGrp="1"/>
          </p:cNvSpPr>
          <p:nvPr>
            <p:ph type="sldNum" sz="quarter" idx="5"/>
          </p:nvPr>
        </p:nvSpPr>
        <p:spPr/>
        <p:txBody>
          <a:bodyPr/>
          <a:lstStyle/>
          <a:p>
            <a:pPr marL="0" marR="0" lvl="0" indent="0" algn="r" defTabSz="744413" rtl="0" eaLnBrk="1" fontAlgn="auto" latinLnBrk="0" hangingPunct="1">
              <a:lnSpc>
                <a:spcPct val="100000"/>
              </a:lnSpc>
              <a:spcBef>
                <a:spcPts val="0"/>
              </a:spcBef>
              <a:spcAft>
                <a:spcPts val="0"/>
              </a:spcAft>
              <a:buClrTx/>
              <a:buSzTx/>
              <a:buFontTx/>
              <a:buNone/>
              <a:tabLst/>
              <a:defRPr/>
            </a:pPr>
            <a:fld id="{D380C943-89BF-4FF3-9CC5-52B2ED010138}"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744413"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4418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744413" rtl="0" eaLnBrk="1" fontAlgn="auto" latinLnBrk="0" hangingPunct="1">
              <a:lnSpc>
                <a:spcPct val="100000"/>
              </a:lnSpc>
              <a:spcBef>
                <a:spcPts val="0"/>
              </a:spcBef>
              <a:spcAft>
                <a:spcPts val="0"/>
              </a:spcAft>
              <a:buClrTx/>
              <a:buSzTx/>
              <a:buFontTx/>
              <a:buNone/>
              <a:tabLst/>
              <a:defRPr/>
            </a:pPr>
            <a:fld id="{D380C943-89BF-4FF3-9CC5-52B2ED010138}"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744413"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86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Using the data for your class, year group or the whole school, create a graph to display how pupils at TMPS travel to school.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The data information is on the following slides. Delete the data the you do not need</a:t>
            </a:r>
            <a:r>
              <a:rPr lang="en-GB" baseline="0" dirty="0" smtClean="0">
                <a:latin typeface="Century Gothic" panose="020B0502020202020204" pitchFamily="34" charset="0"/>
              </a:rPr>
              <a:t> when using this with your class.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Century Gothic" panose="020B0502020202020204" pitchFamily="34" charset="0"/>
              </a:rPr>
              <a:t>Use this data to prompt discussion about the most and least common modes of transport used and to lead into discussion about the different hazards each method of transport poses. </a:t>
            </a:r>
            <a:endParaRPr lang="en-GB" dirty="0" smtClean="0">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5</a:t>
            </a:fld>
            <a:endParaRPr lang="en-GB"/>
          </a:p>
        </p:txBody>
      </p:sp>
    </p:spTree>
    <p:extLst>
      <p:ext uri="{BB962C8B-B14F-4D97-AF65-F5344CB8AC3E}">
        <p14:creationId xmlns:p14="http://schemas.microsoft.com/office/powerpoint/2010/main" val="43418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pupils should create a poster for the TMPS Road Safety competition by Thursday 19</a:t>
            </a:r>
            <a:r>
              <a:rPr lang="en-GB" baseline="30000" dirty="0" smtClean="0"/>
              <a:t>th</a:t>
            </a:r>
            <a:r>
              <a:rPr lang="en-GB" baseline="0" dirty="0" smtClean="0"/>
              <a:t> November (Megan will collect these after school on Thursday and will photograph some for the assembly on Friday 20</a:t>
            </a:r>
            <a:r>
              <a:rPr lang="en-GB" baseline="30000" dirty="0" smtClean="0"/>
              <a:t>th</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21</a:t>
            </a:fld>
            <a:endParaRPr lang="en-GB"/>
          </a:p>
        </p:txBody>
      </p:sp>
    </p:spTree>
    <p:extLst>
      <p:ext uri="{BB962C8B-B14F-4D97-AF65-F5344CB8AC3E}">
        <p14:creationId xmlns:p14="http://schemas.microsoft.com/office/powerpoint/2010/main" val="274952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ensure pupil names and class details are on the back of each poster.</a:t>
            </a:r>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22</a:t>
            </a:fld>
            <a:endParaRPr lang="en-GB"/>
          </a:p>
        </p:txBody>
      </p:sp>
    </p:spTree>
    <p:extLst>
      <p:ext uri="{BB962C8B-B14F-4D97-AF65-F5344CB8AC3E}">
        <p14:creationId xmlns:p14="http://schemas.microsoft.com/office/powerpoint/2010/main" val="286780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Use</a:t>
            </a:r>
            <a:r>
              <a:rPr lang="en-GB" baseline="0" dirty="0" smtClean="0">
                <a:latin typeface="Century Gothic" panose="020B0502020202020204" pitchFamily="34" charset="0"/>
              </a:rPr>
              <a:t> the statements on the next slide to discuss road safety with your class. You can either discuss and sort them altogether or ask pupils to work with their shoulder partner to sort them.  Once they have done this, ask for feedback and address the facts they have found unfair or are undecided about.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In the shared area, there is a sheet saved with the statements typed on to it. You can use this to distribute if you would rather the pupils physically sorted these at their tables. </a:t>
            </a:r>
          </a:p>
          <a:p>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24</a:t>
            </a:fld>
            <a:endParaRPr lang="en-GB"/>
          </a:p>
        </p:txBody>
      </p:sp>
    </p:spTree>
    <p:extLst>
      <p:ext uri="{BB962C8B-B14F-4D97-AF65-F5344CB8AC3E}">
        <p14:creationId xmlns:p14="http://schemas.microsoft.com/office/powerpoint/2010/main" val="238442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Stay</a:t>
            </a:r>
            <a:r>
              <a:rPr lang="en-GB" baseline="0" dirty="0" smtClean="0"/>
              <a:t> Bright Road Safety Advert </a:t>
            </a:r>
          </a:p>
          <a:p>
            <a:r>
              <a:rPr lang="en-GB" dirty="0" smtClean="0"/>
              <a:t>https://www.youtube.com/watch?v=IemaPHDPQ54 </a:t>
            </a:r>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30</a:t>
            </a:fld>
            <a:endParaRPr lang="en-GB"/>
          </a:p>
        </p:txBody>
      </p:sp>
    </p:spTree>
    <p:extLst>
      <p:ext uri="{BB962C8B-B14F-4D97-AF65-F5344CB8AC3E}">
        <p14:creationId xmlns:p14="http://schemas.microsoft.com/office/powerpoint/2010/main" val="39739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hlinkClick r:id="rId3"/>
              </a:rPr>
              <a:t>Quiz link </a:t>
            </a:r>
            <a:r>
              <a:rPr lang="en-GB" u="sng" dirty="0" smtClean="0">
                <a:hlinkClick r:id="rId4"/>
              </a:rPr>
              <a:t>–</a:t>
            </a:r>
            <a:r>
              <a:rPr lang="en-GB" u="sng" dirty="0" smtClean="0">
                <a:hlinkClick r:id="rId3"/>
              </a:rPr>
              <a:t> </a:t>
            </a:r>
            <a:endParaRPr lang="en-GB"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hlinkClick r:id="rId4"/>
              </a:rPr>
              <a:t>https://create.kahoot.it/share/e297ae0a-44ef-434d-9d65-178f274fe27f</a:t>
            </a:r>
            <a:r>
              <a:rPr lang="en-GB" dirty="0" smtClean="0">
                <a:latin typeface="Century Gothic" panose="020B0502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Game for the iPads</a:t>
            </a:r>
            <a:r>
              <a:rPr lang="en-GB" baseline="0" dirty="0" smtClean="0">
                <a:hlinkClick r:id="rId3"/>
              </a:rPr>
              <a:t> - </a:t>
            </a:r>
            <a:endParaRPr lang="en-GB"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https://www.think.gov.uk/games/take_the_lead/take_the_lead.html</a:t>
            </a:r>
            <a:r>
              <a:rPr lang="en-GB" dirty="0" smtClean="0"/>
              <a:t> </a:t>
            </a:r>
          </a:p>
          <a:p>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35</a:t>
            </a:fld>
            <a:endParaRPr lang="en-GB"/>
          </a:p>
        </p:txBody>
      </p:sp>
    </p:spTree>
    <p:extLst>
      <p:ext uri="{BB962C8B-B14F-4D97-AF65-F5344CB8AC3E}">
        <p14:creationId xmlns:p14="http://schemas.microsoft.com/office/powerpoint/2010/main" val="98604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task,</a:t>
            </a:r>
            <a:r>
              <a:rPr lang="en-GB" baseline="0" dirty="0" smtClean="0"/>
              <a:t> you can either discuss the roles as a class or there is opportunity for the pupils to work with shoulder partners to create mind maps for each and then share these with the class. </a:t>
            </a:r>
          </a:p>
          <a:p>
            <a:endParaRPr lang="en-GB" baseline="0" dirty="0" smtClean="0"/>
          </a:p>
          <a:p>
            <a:r>
              <a:rPr lang="en-GB" baseline="0" dirty="0" smtClean="0"/>
              <a:t>Although community wardens and police are not always present when the children are going to school, they will at times be present, so try to get the pupils to think about what role they would be taking on in these circumstances.  They are also likely to meet them when moving around within the community so what are there roles in terms of safe travel within the community?</a:t>
            </a:r>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43</a:t>
            </a:fld>
            <a:endParaRPr lang="en-GB"/>
          </a:p>
        </p:txBody>
      </p:sp>
    </p:spTree>
    <p:extLst>
      <p:ext uri="{BB962C8B-B14F-4D97-AF65-F5344CB8AC3E}">
        <p14:creationId xmlns:p14="http://schemas.microsoft.com/office/powerpoint/2010/main" val="2731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9A719B-9ACC-4562-ABF3-D8BD39E2A38B}" type="slidenum">
              <a:rPr lang="en-GB" smtClean="0"/>
              <a:pPr/>
              <a:t>46</a:t>
            </a:fld>
            <a:endParaRPr lang="en-GB"/>
          </a:p>
        </p:txBody>
      </p:sp>
    </p:spTree>
    <p:extLst>
      <p:ext uri="{BB962C8B-B14F-4D97-AF65-F5344CB8AC3E}">
        <p14:creationId xmlns:p14="http://schemas.microsoft.com/office/powerpoint/2010/main" val="355515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102440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26315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9239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2EDD5E70-5370-49D8-A233-836BB3E10624}" type="slidenum">
              <a:rPr lang="en-US" altLang="en-US"/>
              <a:pPr/>
              <a:t>‹#›</a:t>
            </a:fld>
            <a:endParaRPr lang="en-US" altLang="en-US"/>
          </a:p>
        </p:txBody>
      </p:sp>
    </p:spTree>
    <p:extLst>
      <p:ext uri="{BB962C8B-B14F-4D97-AF65-F5344CB8AC3E}">
        <p14:creationId xmlns:p14="http://schemas.microsoft.com/office/powerpoint/2010/main" val="393699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9649913" y="6267095"/>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655505" y="1235929"/>
            <a:ext cx="397244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3251200" y="4496783"/>
            <a:ext cx="8940801" cy="1849253"/>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43861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25046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3251200" y="4496783"/>
            <a:ext cx="8940801" cy="1849253"/>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5468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marR="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sz="1200" baseline="0">
                <a:solidFill>
                  <a:schemeClr val="bg1">
                    <a:lumMod val="50000"/>
                  </a:schemeClr>
                </a:solidFill>
                <a:latin typeface="+mj-lt"/>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GB"/>
              <a:t>KS2 – Dealing with an emergency</a:t>
            </a:r>
          </a:p>
        </p:txBody>
      </p:sp>
    </p:spTree>
    <p:extLst>
      <p:ext uri="{BB962C8B-B14F-4D97-AF65-F5344CB8AC3E}">
        <p14:creationId xmlns:p14="http://schemas.microsoft.com/office/powerpoint/2010/main" val="242635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3556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3389467" y="2998228"/>
            <a:ext cx="5662169"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Tree>
    <p:extLst>
      <p:ext uri="{BB962C8B-B14F-4D97-AF65-F5344CB8AC3E}">
        <p14:creationId xmlns:p14="http://schemas.microsoft.com/office/powerpoint/2010/main" val="1856084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883666" y="1638209"/>
            <a:ext cx="10100545"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883666" y="2312792"/>
            <a:ext cx="10100545" cy="1103614"/>
          </a:xfrm>
          <a:prstGeom prst="rect">
            <a:avLst/>
          </a:prstGeom>
        </p:spPr>
        <p:txBody>
          <a:bodyPr lIns="74441" tIns="37221" rIns="74441" bIns="37221"/>
          <a:lstStyle>
            <a:lvl1pPr marL="0" indent="0">
              <a:buNone/>
              <a:defRPr sz="2160"/>
            </a:lvl1pPr>
          </a:lstStyle>
          <a:p>
            <a:pPr lvl="0"/>
            <a:r>
              <a:rPr lang="en-US"/>
              <a:t>Type to add body text</a:t>
            </a:r>
          </a:p>
        </p:txBody>
      </p:sp>
      <p:sp>
        <p:nvSpPr>
          <p:cNvPr id="16" name="Content Placeholder 4"/>
          <p:cNvSpPr>
            <a:spLocks noGrp="1" noChangeAspect="1"/>
          </p:cNvSpPr>
          <p:nvPr>
            <p:ph idx="12" hasCustomPrompt="1"/>
          </p:nvPr>
        </p:nvSpPr>
        <p:spPr>
          <a:xfrm>
            <a:off x="883666" y="3559595"/>
            <a:ext cx="10100545" cy="217618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175491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701494" y="1515881"/>
            <a:ext cx="10211031" cy="416953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290912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1103614"/>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8" name="Content Placeholder 4"/>
          <p:cNvSpPr>
            <a:spLocks noGrp="1" noChangeAspect="1"/>
          </p:cNvSpPr>
          <p:nvPr>
            <p:ph idx="14" hasCustomPrompt="1"/>
          </p:nvPr>
        </p:nvSpPr>
        <p:spPr>
          <a:xfrm>
            <a:off x="883666" y="3559595"/>
            <a:ext cx="5429620" cy="1987265"/>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12962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2212564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3234066"/>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8388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590326" y="1925935"/>
            <a:ext cx="9412839" cy="3257076"/>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176466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883666" y="2312793"/>
            <a:ext cx="5429620" cy="3491461"/>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6589180" y="1638209"/>
            <a:ext cx="4492811" cy="578698"/>
          </a:xfrm>
          <a:prstGeom prst="rect">
            <a:avLst/>
          </a:prstGeom>
        </p:spPr>
        <p:txBody>
          <a:bodyPr lIns="74441" tIns="37221" rIns="74441" bIns="37221"/>
          <a:lstStyle>
            <a:lvl1pPr marL="0" indent="0">
              <a:buNone/>
              <a:defRPr sz="24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6589181" y="2312792"/>
            <a:ext cx="4492811" cy="1103614"/>
          </a:xfrm>
          <a:prstGeom prst="rect">
            <a:avLst/>
          </a:prstGeom>
        </p:spPr>
        <p:txBody>
          <a:bodyPr lIns="74441" tIns="37221" rIns="74441" bIns="37221"/>
          <a:lstStyle>
            <a:lvl1pPr marL="0" indent="0">
              <a:buNone/>
              <a:defRPr sz="216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6607811" y="3512290"/>
            <a:ext cx="4492551" cy="2203123"/>
          </a:xfrm>
          <a:prstGeom prst="rect">
            <a:avLst/>
          </a:prstGeom>
          <a:ln w="38100">
            <a:solidFill>
              <a:srgbClr val="007A53"/>
            </a:solidFill>
          </a:ln>
        </p:spPr>
        <p:txBody>
          <a:bodyPr lIns="74441" tIns="37221" rIns="74441" bIns="37221"/>
          <a:lstStyle>
            <a:lvl1pPr marL="446648" indent="-446648">
              <a:buClr>
                <a:srgbClr val="007A53"/>
              </a:buClr>
              <a:buFont typeface="+mj-lt"/>
              <a:buAutoNum type="arabicPeriod"/>
              <a:defRPr lang="en-US" sz="156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122507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2" y="1638209"/>
            <a:ext cx="10645333"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883662" y="2312790"/>
            <a:ext cx="10645333" cy="544915"/>
          </a:xfrm>
          <a:prstGeom prst="rect">
            <a:avLst/>
          </a:prstGeom>
        </p:spPr>
        <p:txBody>
          <a:bodyPr lIns="74441" tIns="37221" rIns="74441" bIns="37221"/>
          <a:lstStyle>
            <a:lvl1pPr marL="0" indent="0">
              <a:buNone/>
              <a:defRPr sz="216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997483" y="2953592"/>
            <a:ext cx="3201464" cy="1589260"/>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4545509" y="2951330"/>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997483"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4545509"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8093536" y="2951330"/>
            <a:ext cx="3435459" cy="2675243"/>
          </a:xfrm>
          <a:prstGeom prst="rect">
            <a:avLst/>
          </a:prstGeom>
          <a:ln w="38100">
            <a:solidFill>
              <a:srgbClr val="007A53"/>
            </a:solidFill>
          </a:ln>
        </p:spPr>
        <p:txBody>
          <a:bodyPr lIns="74441" tIns="37221" rIns="74441" bIns="37221"/>
          <a:lstStyle>
            <a:lvl1pPr marL="0" indent="0">
              <a:buNone/>
              <a:defRPr sz="156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996951" y="2950846"/>
            <a:ext cx="3202516" cy="1590674"/>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4605071" y="2970763"/>
            <a:ext cx="3141904" cy="1569826"/>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996951" y="4634660"/>
            <a:ext cx="3141904" cy="1569826"/>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4545243" y="4677440"/>
            <a:ext cx="3141904" cy="1569826"/>
          </a:xfrm>
          <a:prstGeom prst="rect">
            <a:avLst/>
          </a:prstGeom>
        </p:spPr>
        <p:txBody>
          <a:bodyPr/>
          <a:lstStyle/>
          <a:p>
            <a:endParaRPr lang="en-GB"/>
          </a:p>
        </p:txBody>
      </p:sp>
    </p:spTree>
    <p:extLst>
      <p:ext uri="{BB962C8B-B14F-4D97-AF65-F5344CB8AC3E}">
        <p14:creationId xmlns:p14="http://schemas.microsoft.com/office/powerpoint/2010/main" val="31253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4419" y="1052515"/>
            <a:ext cx="53213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8917" y="1052515"/>
            <a:ext cx="5323416"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4280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323" y="343133"/>
            <a:ext cx="10945283" cy="700661"/>
          </a:xfrm>
          <a:prstGeom prst="rect">
            <a:avLst/>
          </a:prstGeom>
          <a:solidFill>
            <a:schemeClr val="tx2"/>
          </a:solidFill>
        </p:spPr>
        <p:txBody>
          <a:bodyPr lIns="104287" tIns="52144" rIns="104287" bIns="52144"/>
          <a:lstStyle>
            <a:lvl1pPr>
              <a:defRPr sz="3592">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527054" y="1277914"/>
            <a:ext cx="10945284" cy="4456141"/>
          </a:xfrm>
          <a:prstGeom prst="rect">
            <a:avLst/>
          </a:prstGeom>
        </p:spPr>
        <p:txBody>
          <a:bodyPr lIns="104287" tIns="52144" rIns="104287" bIns="52144"/>
          <a:lstStyle>
            <a:lvl1pPr>
              <a:defRPr sz="2938">
                <a:solidFill>
                  <a:srgbClr val="009F4D"/>
                </a:solidFill>
              </a:defRPr>
            </a:lvl1pPr>
            <a:lvl2pPr marL="373132" indent="-373132">
              <a:defRPr lang="en-GB" sz="2286" kern="1200" dirty="0">
                <a:solidFill>
                  <a:srgbClr val="000000"/>
                </a:solidFill>
                <a:latin typeface="+mj-lt"/>
                <a:ea typeface="MS PGothic" panose="020B0600070205080204" pitchFamily="34" charset="-128"/>
                <a:cs typeface="+mn-cs"/>
              </a:defRPr>
            </a:lvl2pPr>
            <a:lvl3pPr marL="373132" indent="-373132">
              <a:defRPr sz="2286">
                <a:solidFill>
                  <a:schemeClr val="tx1"/>
                </a:solidFill>
              </a:defRPr>
            </a:lvl3pPr>
            <a:lvl4pPr marL="373132" indent="-373132">
              <a:defRPr sz="2286">
                <a:solidFill>
                  <a:schemeClr val="tx1"/>
                </a:solidFill>
              </a:defRPr>
            </a:lvl4pPr>
            <a:lvl5pPr marL="373132" indent="-373132">
              <a:defRPr sz="2286">
                <a:solidFill>
                  <a:schemeClr val="tx1"/>
                </a:solidFill>
              </a:defRPr>
            </a:lvl5pPr>
          </a:lstStyle>
          <a:p>
            <a:pPr lvl="0"/>
            <a:r>
              <a:rPr lang="en-US"/>
              <a:t>Click to edit Master text styles</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Second level</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270870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9649913" y="6267095"/>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655505" y="1235929"/>
            <a:ext cx="397244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3251200" y="4496783"/>
            <a:ext cx="8940801" cy="1849253"/>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74418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25046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3251200" y="4496783"/>
            <a:ext cx="8940801" cy="1849253"/>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95000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marR="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sz="1200" baseline="0">
                <a:solidFill>
                  <a:schemeClr val="bg1">
                    <a:lumMod val="50000"/>
                  </a:schemeClr>
                </a:solidFill>
                <a:latin typeface="+mj-lt"/>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GB"/>
              <a:t>KS2 – Dealing with an emergency</a:t>
            </a:r>
          </a:p>
        </p:txBody>
      </p:sp>
    </p:spTree>
    <p:extLst>
      <p:ext uri="{BB962C8B-B14F-4D97-AF65-F5344CB8AC3E}">
        <p14:creationId xmlns:p14="http://schemas.microsoft.com/office/powerpoint/2010/main" val="925141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3556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3389467" y="2998228"/>
            <a:ext cx="5662169"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Tree>
    <p:extLst>
      <p:ext uri="{BB962C8B-B14F-4D97-AF65-F5344CB8AC3E}">
        <p14:creationId xmlns:p14="http://schemas.microsoft.com/office/powerpoint/2010/main" val="4229012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582186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883666" y="1638209"/>
            <a:ext cx="10100545"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883666" y="2312792"/>
            <a:ext cx="10100545" cy="1103614"/>
          </a:xfrm>
          <a:prstGeom prst="rect">
            <a:avLst/>
          </a:prstGeom>
        </p:spPr>
        <p:txBody>
          <a:bodyPr lIns="74441" tIns="37221" rIns="74441" bIns="37221"/>
          <a:lstStyle>
            <a:lvl1pPr marL="0" indent="0">
              <a:buNone/>
              <a:defRPr sz="2160"/>
            </a:lvl1pPr>
          </a:lstStyle>
          <a:p>
            <a:pPr lvl="0"/>
            <a:r>
              <a:rPr lang="en-US"/>
              <a:t>Type to add body text</a:t>
            </a:r>
          </a:p>
        </p:txBody>
      </p:sp>
      <p:sp>
        <p:nvSpPr>
          <p:cNvPr id="16" name="Content Placeholder 4"/>
          <p:cNvSpPr>
            <a:spLocks noGrp="1" noChangeAspect="1"/>
          </p:cNvSpPr>
          <p:nvPr>
            <p:ph idx="12" hasCustomPrompt="1"/>
          </p:nvPr>
        </p:nvSpPr>
        <p:spPr>
          <a:xfrm>
            <a:off x="883666" y="3559595"/>
            <a:ext cx="10100545" cy="217618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398414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701494" y="1515881"/>
            <a:ext cx="10211031" cy="416953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146080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1103614"/>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8" name="Content Placeholder 4"/>
          <p:cNvSpPr>
            <a:spLocks noGrp="1" noChangeAspect="1"/>
          </p:cNvSpPr>
          <p:nvPr>
            <p:ph idx="14" hasCustomPrompt="1"/>
          </p:nvPr>
        </p:nvSpPr>
        <p:spPr>
          <a:xfrm>
            <a:off x="883666" y="3559595"/>
            <a:ext cx="5429620" cy="1987265"/>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98421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3234066"/>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51888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590326" y="1925935"/>
            <a:ext cx="9412839" cy="3257076"/>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4110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883666" y="2312793"/>
            <a:ext cx="5429620" cy="3491461"/>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6589180" y="1638209"/>
            <a:ext cx="4492811" cy="578698"/>
          </a:xfrm>
          <a:prstGeom prst="rect">
            <a:avLst/>
          </a:prstGeom>
        </p:spPr>
        <p:txBody>
          <a:bodyPr lIns="74441" tIns="37221" rIns="74441" bIns="37221"/>
          <a:lstStyle>
            <a:lvl1pPr marL="0" indent="0">
              <a:buNone/>
              <a:defRPr sz="24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6589181" y="2312792"/>
            <a:ext cx="4492811" cy="1103614"/>
          </a:xfrm>
          <a:prstGeom prst="rect">
            <a:avLst/>
          </a:prstGeom>
        </p:spPr>
        <p:txBody>
          <a:bodyPr lIns="74441" tIns="37221" rIns="74441" bIns="37221"/>
          <a:lstStyle>
            <a:lvl1pPr marL="0" indent="0">
              <a:buNone/>
              <a:defRPr sz="216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6607811" y="3512290"/>
            <a:ext cx="4492551" cy="2203123"/>
          </a:xfrm>
          <a:prstGeom prst="rect">
            <a:avLst/>
          </a:prstGeom>
          <a:ln w="38100">
            <a:solidFill>
              <a:srgbClr val="007A53"/>
            </a:solidFill>
          </a:ln>
        </p:spPr>
        <p:txBody>
          <a:bodyPr lIns="74441" tIns="37221" rIns="74441" bIns="37221"/>
          <a:lstStyle>
            <a:lvl1pPr marL="446648" indent="-446648">
              <a:buClr>
                <a:srgbClr val="007A53"/>
              </a:buClr>
              <a:buFont typeface="+mj-lt"/>
              <a:buAutoNum type="arabicPeriod"/>
              <a:defRPr lang="en-US" sz="156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83345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2" y="1638209"/>
            <a:ext cx="10645333"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883662" y="2312790"/>
            <a:ext cx="10645333" cy="544915"/>
          </a:xfrm>
          <a:prstGeom prst="rect">
            <a:avLst/>
          </a:prstGeom>
        </p:spPr>
        <p:txBody>
          <a:bodyPr lIns="74441" tIns="37221" rIns="74441" bIns="37221"/>
          <a:lstStyle>
            <a:lvl1pPr marL="0" indent="0">
              <a:buNone/>
              <a:defRPr sz="216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997483" y="2953592"/>
            <a:ext cx="3201464" cy="1589260"/>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4545509" y="2951330"/>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997483"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4545509"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8093536" y="2951330"/>
            <a:ext cx="3435459" cy="2675243"/>
          </a:xfrm>
          <a:prstGeom prst="rect">
            <a:avLst/>
          </a:prstGeom>
          <a:ln w="38100">
            <a:solidFill>
              <a:srgbClr val="007A53"/>
            </a:solidFill>
          </a:ln>
        </p:spPr>
        <p:txBody>
          <a:bodyPr lIns="74441" tIns="37221" rIns="74441" bIns="37221"/>
          <a:lstStyle>
            <a:lvl1pPr marL="0" indent="0">
              <a:buNone/>
              <a:defRPr sz="156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996951" y="2950846"/>
            <a:ext cx="3202516" cy="1590674"/>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4605071" y="2970763"/>
            <a:ext cx="3141904" cy="1569826"/>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996951" y="4634660"/>
            <a:ext cx="3141904" cy="1569826"/>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4545243" y="4677440"/>
            <a:ext cx="3141904" cy="1569826"/>
          </a:xfrm>
          <a:prstGeom prst="rect">
            <a:avLst/>
          </a:prstGeom>
        </p:spPr>
        <p:txBody>
          <a:bodyPr/>
          <a:lstStyle/>
          <a:p>
            <a:endParaRPr lang="en-GB"/>
          </a:p>
        </p:txBody>
      </p:sp>
    </p:spTree>
    <p:extLst>
      <p:ext uri="{BB962C8B-B14F-4D97-AF65-F5344CB8AC3E}">
        <p14:creationId xmlns:p14="http://schemas.microsoft.com/office/powerpoint/2010/main" val="86310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4419" y="1052515"/>
            <a:ext cx="53213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8917" y="1052515"/>
            <a:ext cx="5323416"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830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323" y="343133"/>
            <a:ext cx="10945283" cy="700661"/>
          </a:xfrm>
          <a:prstGeom prst="rect">
            <a:avLst/>
          </a:prstGeom>
          <a:solidFill>
            <a:schemeClr val="tx2"/>
          </a:solidFill>
        </p:spPr>
        <p:txBody>
          <a:bodyPr lIns="104287" tIns="52144" rIns="104287" bIns="52144"/>
          <a:lstStyle>
            <a:lvl1pPr>
              <a:defRPr sz="3592">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527054" y="1277914"/>
            <a:ext cx="10945284" cy="4456141"/>
          </a:xfrm>
          <a:prstGeom prst="rect">
            <a:avLst/>
          </a:prstGeom>
        </p:spPr>
        <p:txBody>
          <a:bodyPr lIns="104287" tIns="52144" rIns="104287" bIns="52144"/>
          <a:lstStyle>
            <a:lvl1pPr>
              <a:defRPr sz="2938">
                <a:solidFill>
                  <a:srgbClr val="009F4D"/>
                </a:solidFill>
              </a:defRPr>
            </a:lvl1pPr>
            <a:lvl2pPr marL="373132" indent="-373132">
              <a:defRPr lang="en-GB" sz="2286" kern="1200" dirty="0">
                <a:solidFill>
                  <a:srgbClr val="000000"/>
                </a:solidFill>
                <a:latin typeface="+mj-lt"/>
                <a:ea typeface="MS PGothic" panose="020B0600070205080204" pitchFamily="34" charset="-128"/>
                <a:cs typeface="+mn-cs"/>
              </a:defRPr>
            </a:lvl2pPr>
            <a:lvl3pPr marL="373132" indent="-373132">
              <a:defRPr sz="2286">
                <a:solidFill>
                  <a:schemeClr val="tx1"/>
                </a:solidFill>
              </a:defRPr>
            </a:lvl3pPr>
            <a:lvl4pPr marL="373132" indent="-373132">
              <a:defRPr sz="2286">
                <a:solidFill>
                  <a:schemeClr val="tx1"/>
                </a:solidFill>
              </a:defRPr>
            </a:lvl4pPr>
            <a:lvl5pPr marL="373132" indent="-373132">
              <a:defRPr sz="2286">
                <a:solidFill>
                  <a:schemeClr val="tx1"/>
                </a:solidFill>
              </a:defRPr>
            </a:lvl5pPr>
          </a:lstStyle>
          <a:p>
            <a:pPr lvl="0"/>
            <a:r>
              <a:rPr lang="en-US"/>
              <a:t>Click to edit Master text styles</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Second level</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71352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9649913" y="6267095"/>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655505" y="1235929"/>
            <a:ext cx="397244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3251200" y="4496783"/>
            <a:ext cx="8940801" cy="1849253"/>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127326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769000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25046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3251200" y="4496783"/>
            <a:ext cx="8940801" cy="1849253"/>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8066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marR="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sz="1200" baseline="0">
                <a:solidFill>
                  <a:schemeClr val="bg1">
                    <a:lumMod val="50000"/>
                  </a:schemeClr>
                </a:solidFill>
                <a:latin typeface="+mj-lt"/>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GB"/>
              <a:t>KS2 – Dealing with an emergency</a:t>
            </a:r>
          </a:p>
        </p:txBody>
      </p:sp>
    </p:spTree>
    <p:extLst>
      <p:ext uri="{BB962C8B-B14F-4D97-AF65-F5344CB8AC3E}">
        <p14:creationId xmlns:p14="http://schemas.microsoft.com/office/powerpoint/2010/main" val="3203827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3556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3389467" y="2998228"/>
            <a:ext cx="5662169"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Tree>
    <p:extLst>
      <p:ext uri="{BB962C8B-B14F-4D97-AF65-F5344CB8AC3E}">
        <p14:creationId xmlns:p14="http://schemas.microsoft.com/office/powerpoint/2010/main" val="3145253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883666" y="1638209"/>
            <a:ext cx="10100545"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883666" y="2312792"/>
            <a:ext cx="10100545" cy="1103614"/>
          </a:xfrm>
          <a:prstGeom prst="rect">
            <a:avLst/>
          </a:prstGeom>
        </p:spPr>
        <p:txBody>
          <a:bodyPr lIns="74441" tIns="37221" rIns="74441" bIns="37221"/>
          <a:lstStyle>
            <a:lvl1pPr marL="0" indent="0">
              <a:buNone/>
              <a:defRPr sz="2160"/>
            </a:lvl1pPr>
          </a:lstStyle>
          <a:p>
            <a:pPr lvl="0"/>
            <a:r>
              <a:rPr lang="en-US"/>
              <a:t>Type to add body text</a:t>
            </a:r>
          </a:p>
        </p:txBody>
      </p:sp>
      <p:sp>
        <p:nvSpPr>
          <p:cNvPr id="16" name="Content Placeholder 4"/>
          <p:cNvSpPr>
            <a:spLocks noGrp="1" noChangeAspect="1"/>
          </p:cNvSpPr>
          <p:nvPr>
            <p:ph idx="12" hasCustomPrompt="1"/>
          </p:nvPr>
        </p:nvSpPr>
        <p:spPr>
          <a:xfrm>
            <a:off x="883666" y="3559595"/>
            <a:ext cx="10100545" cy="217618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219972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701494" y="1515881"/>
            <a:ext cx="10211031" cy="416953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30350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1103614"/>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8" name="Content Placeholder 4"/>
          <p:cNvSpPr>
            <a:spLocks noGrp="1" noChangeAspect="1"/>
          </p:cNvSpPr>
          <p:nvPr>
            <p:ph idx="14" hasCustomPrompt="1"/>
          </p:nvPr>
        </p:nvSpPr>
        <p:spPr>
          <a:xfrm>
            <a:off x="883666" y="3559595"/>
            <a:ext cx="5429620" cy="1987265"/>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87775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3234066"/>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242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590326" y="1925935"/>
            <a:ext cx="9412839" cy="3257076"/>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88871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883666" y="2312793"/>
            <a:ext cx="5429620" cy="3491461"/>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6589180" y="1638209"/>
            <a:ext cx="4492811" cy="578698"/>
          </a:xfrm>
          <a:prstGeom prst="rect">
            <a:avLst/>
          </a:prstGeom>
        </p:spPr>
        <p:txBody>
          <a:bodyPr lIns="74441" tIns="37221" rIns="74441" bIns="37221"/>
          <a:lstStyle>
            <a:lvl1pPr marL="0" indent="0">
              <a:buNone/>
              <a:defRPr sz="24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6589181" y="2312792"/>
            <a:ext cx="4492811" cy="1103614"/>
          </a:xfrm>
          <a:prstGeom prst="rect">
            <a:avLst/>
          </a:prstGeom>
        </p:spPr>
        <p:txBody>
          <a:bodyPr lIns="74441" tIns="37221" rIns="74441" bIns="37221"/>
          <a:lstStyle>
            <a:lvl1pPr marL="0" indent="0">
              <a:buNone/>
              <a:defRPr sz="216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6607811" y="3512290"/>
            <a:ext cx="4492551" cy="2203123"/>
          </a:xfrm>
          <a:prstGeom prst="rect">
            <a:avLst/>
          </a:prstGeom>
          <a:ln w="38100">
            <a:solidFill>
              <a:srgbClr val="007A53"/>
            </a:solidFill>
          </a:ln>
        </p:spPr>
        <p:txBody>
          <a:bodyPr lIns="74441" tIns="37221" rIns="74441" bIns="37221"/>
          <a:lstStyle>
            <a:lvl1pPr marL="446648" indent="-446648">
              <a:buClr>
                <a:srgbClr val="007A53"/>
              </a:buClr>
              <a:buFont typeface="+mj-lt"/>
              <a:buAutoNum type="arabicPeriod"/>
              <a:defRPr lang="en-US" sz="156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065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2" y="1638209"/>
            <a:ext cx="10645333"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883662" y="2312790"/>
            <a:ext cx="10645333" cy="544915"/>
          </a:xfrm>
          <a:prstGeom prst="rect">
            <a:avLst/>
          </a:prstGeom>
        </p:spPr>
        <p:txBody>
          <a:bodyPr lIns="74441" tIns="37221" rIns="74441" bIns="37221"/>
          <a:lstStyle>
            <a:lvl1pPr marL="0" indent="0">
              <a:buNone/>
              <a:defRPr sz="216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997483" y="2953592"/>
            <a:ext cx="3201464" cy="1589260"/>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4545509" y="2951330"/>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997483"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4545509"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8093536" y="2951330"/>
            <a:ext cx="3435459" cy="2675243"/>
          </a:xfrm>
          <a:prstGeom prst="rect">
            <a:avLst/>
          </a:prstGeom>
          <a:ln w="38100">
            <a:solidFill>
              <a:srgbClr val="007A53"/>
            </a:solidFill>
          </a:ln>
        </p:spPr>
        <p:txBody>
          <a:bodyPr lIns="74441" tIns="37221" rIns="74441" bIns="37221"/>
          <a:lstStyle>
            <a:lvl1pPr marL="0" indent="0">
              <a:buNone/>
              <a:defRPr sz="156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996951" y="2950846"/>
            <a:ext cx="3202516" cy="1590674"/>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4605071" y="2970763"/>
            <a:ext cx="3141904" cy="1569826"/>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996951" y="4634660"/>
            <a:ext cx="3141904" cy="1569826"/>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4545243" y="4677440"/>
            <a:ext cx="3141904" cy="1569826"/>
          </a:xfrm>
          <a:prstGeom prst="rect">
            <a:avLst/>
          </a:prstGeom>
        </p:spPr>
        <p:txBody>
          <a:bodyPr/>
          <a:lstStyle/>
          <a:p>
            <a:endParaRPr lang="en-GB"/>
          </a:p>
        </p:txBody>
      </p:sp>
    </p:spTree>
    <p:extLst>
      <p:ext uri="{BB962C8B-B14F-4D97-AF65-F5344CB8AC3E}">
        <p14:creationId xmlns:p14="http://schemas.microsoft.com/office/powerpoint/2010/main" val="405947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2856799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4419" y="1052515"/>
            <a:ext cx="53213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8917" y="1052515"/>
            <a:ext cx="5323416"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3282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323" y="343133"/>
            <a:ext cx="10945283" cy="700661"/>
          </a:xfrm>
          <a:prstGeom prst="rect">
            <a:avLst/>
          </a:prstGeom>
          <a:solidFill>
            <a:schemeClr val="tx2"/>
          </a:solidFill>
        </p:spPr>
        <p:txBody>
          <a:bodyPr lIns="104287" tIns="52144" rIns="104287" bIns="52144"/>
          <a:lstStyle>
            <a:lvl1pPr>
              <a:defRPr sz="3592">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527054" y="1277914"/>
            <a:ext cx="10945284" cy="4456141"/>
          </a:xfrm>
          <a:prstGeom prst="rect">
            <a:avLst/>
          </a:prstGeom>
        </p:spPr>
        <p:txBody>
          <a:bodyPr lIns="104287" tIns="52144" rIns="104287" bIns="52144"/>
          <a:lstStyle>
            <a:lvl1pPr>
              <a:defRPr sz="2938">
                <a:solidFill>
                  <a:srgbClr val="009F4D"/>
                </a:solidFill>
              </a:defRPr>
            </a:lvl1pPr>
            <a:lvl2pPr marL="373132" indent="-373132">
              <a:defRPr lang="en-GB" sz="2286" kern="1200" dirty="0">
                <a:solidFill>
                  <a:srgbClr val="000000"/>
                </a:solidFill>
                <a:latin typeface="+mj-lt"/>
                <a:ea typeface="MS PGothic" panose="020B0600070205080204" pitchFamily="34" charset="-128"/>
                <a:cs typeface="+mn-cs"/>
              </a:defRPr>
            </a:lvl2pPr>
            <a:lvl3pPr marL="373132" indent="-373132">
              <a:defRPr sz="2286">
                <a:solidFill>
                  <a:schemeClr val="tx1"/>
                </a:solidFill>
              </a:defRPr>
            </a:lvl3pPr>
            <a:lvl4pPr marL="373132" indent="-373132">
              <a:defRPr sz="2286">
                <a:solidFill>
                  <a:schemeClr val="tx1"/>
                </a:solidFill>
              </a:defRPr>
            </a:lvl4pPr>
            <a:lvl5pPr marL="373132" indent="-373132">
              <a:defRPr sz="2286">
                <a:solidFill>
                  <a:schemeClr val="tx1"/>
                </a:solidFill>
              </a:defRPr>
            </a:lvl5pPr>
          </a:lstStyle>
          <a:p>
            <a:pPr lvl="0"/>
            <a:r>
              <a:rPr lang="en-US"/>
              <a:t>Click to edit Master text styles</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Second level</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232737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9649913" y="6267095"/>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655505" y="1235929"/>
            <a:ext cx="397244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3251200" y="4496783"/>
            <a:ext cx="8940801" cy="1849253"/>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4293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25046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3251200" y="4496783"/>
            <a:ext cx="8940801" cy="1849253"/>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131025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marR="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sz="1200" baseline="0">
                <a:solidFill>
                  <a:schemeClr val="bg1">
                    <a:lumMod val="50000"/>
                  </a:schemeClr>
                </a:solidFill>
                <a:latin typeface="+mj-lt"/>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GB"/>
              <a:t>KS2 – Dealing with an emergency</a:t>
            </a:r>
          </a:p>
        </p:txBody>
      </p:sp>
    </p:spTree>
    <p:extLst>
      <p:ext uri="{BB962C8B-B14F-4D97-AF65-F5344CB8AC3E}">
        <p14:creationId xmlns:p14="http://schemas.microsoft.com/office/powerpoint/2010/main" val="3906665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3556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3389467" y="2998228"/>
            <a:ext cx="5662169"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Tree>
    <p:extLst>
      <p:ext uri="{BB962C8B-B14F-4D97-AF65-F5344CB8AC3E}">
        <p14:creationId xmlns:p14="http://schemas.microsoft.com/office/powerpoint/2010/main" val="3994919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883666" y="1638209"/>
            <a:ext cx="10100545"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883666" y="2312792"/>
            <a:ext cx="10100545" cy="1103614"/>
          </a:xfrm>
          <a:prstGeom prst="rect">
            <a:avLst/>
          </a:prstGeom>
        </p:spPr>
        <p:txBody>
          <a:bodyPr lIns="74441" tIns="37221" rIns="74441" bIns="37221"/>
          <a:lstStyle>
            <a:lvl1pPr marL="0" indent="0">
              <a:buNone/>
              <a:defRPr sz="2160"/>
            </a:lvl1pPr>
          </a:lstStyle>
          <a:p>
            <a:pPr lvl="0"/>
            <a:r>
              <a:rPr lang="en-US"/>
              <a:t>Type to add body text</a:t>
            </a:r>
          </a:p>
        </p:txBody>
      </p:sp>
      <p:sp>
        <p:nvSpPr>
          <p:cNvPr id="16" name="Content Placeholder 4"/>
          <p:cNvSpPr>
            <a:spLocks noGrp="1" noChangeAspect="1"/>
          </p:cNvSpPr>
          <p:nvPr>
            <p:ph idx="12" hasCustomPrompt="1"/>
          </p:nvPr>
        </p:nvSpPr>
        <p:spPr>
          <a:xfrm>
            <a:off x="883666" y="3559595"/>
            <a:ext cx="10100545" cy="217618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18555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701494" y="1515881"/>
            <a:ext cx="10211031" cy="416953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11821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1103614"/>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8" name="Content Placeholder 4"/>
          <p:cNvSpPr>
            <a:spLocks noGrp="1" noChangeAspect="1"/>
          </p:cNvSpPr>
          <p:nvPr>
            <p:ph idx="14" hasCustomPrompt="1"/>
          </p:nvPr>
        </p:nvSpPr>
        <p:spPr>
          <a:xfrm>
            <a:off x="883666" y="3559595"/>
            <a:ext cx="5429620" cy="1987265"/>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109480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3234066"/>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2386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1072267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590326" y="1925935"/>
            <a:ext cx="9412839" cy="3257076"/>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30537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883666" y="2312793"/>
            <a:ext cx="5429620" cy="3491461"/>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6589180" y="1638209"/>
            <a:ext cx="4492811" cy="578698"/>
          </a:xfrm>
          <a:prstGeom prst="rect">
            <a:avLst/>
          </a:prstGeom>
        </p:spPr>
        <p:txBody>
          <a:bodyPr lIns="74441" tIns="37221" rIns="74441" bIns="37221"/>
          <a:lstStyle>
            <a:lvl1pPr marL="0" indent="0">
              <a:buNone/>
              <a:defRPr sz="24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6589181" y="2312792"/>
            <a:ext cx="4492811" cy="1103614"/>
          </a:xfrm>
          <a:prstGeom prst="rect">
            <a:avLst/>
          </a:prstGeom>
        </p:spPr>
        <p:txBody>
          <a:bodyPr lIns="74441" tIns="37221" rIns="74441" bIns="37221"/>
          <a:lstStyle>
            <a:lvl1pPr marL="0" indent="0">
              <a:buNone/>
              <a:defRPr sz="216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6607811" y="3512290"/>
            <a:ext cx="4492551" cy="2203123"/>
          </a:xfrm>
          <a:prstGeom prst="rect">
            <a:avLst/>
          </a:prstGeom>
          <a:ln w="38100">
            <a:solidFill>
              <a:srgbClr val="007A53"/>
            </a:solidFill>
          </a:ln>
        </p:spPr>
        <p:txBody>
          <a:bodyPr lIns="74441" tIns="37221" rIns="74441" bIns="37221"/>
          <a:lstStyle>
            <a:lvl1pPr marL="446648" indent="-446648">
              <a:buClr>
                <a:srgbClr val="007A53"/>
              </a:buClr>
              <a:buFont typeface="+mj-lt"/>
              <a:buAutoNum type="arabicPeriod"/>
              <a:defRPr lang="en-US" sz="156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248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2" y="1638209"/>
            <a:ext cx="10645333"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883662" y="2312790"/>
            <a:ext cx="10645333" cy="544915"/>
          </a:xfrm>
          <a:prstGeom prst="rect">
            <a:avLst/>
          </a:prstGeom>
        </p:spPr>
        <p:txBody>
          <a:bodyPr lIns="74441" tIns="37221" rIns="74441" bIns="37221"/>
          <a:lstStyle>
            <a:lvl1pPr marL="0" indent="0">
              <a:buNone/>
              <a:defRPr sz="216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997483" y="2953592"/>
            <a:ext cx="3201464" cy="1589260"/>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4545509" y="2951330"/>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997483"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4545509"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8093536" y="2951330"/>
            <a:ext cx="3435459" cy="2675243"/>
          </a:xfrm>
          <a:prstGeom prst="rect">
            <a:avLst/>
          </a:prstGeom>
          <a:ln w="38100">
            <a:solidFill>
              <a:srgbClr val="007A53"/>
            </a:solidFill>
          </a:ln>
        </p:spPr>
        <p:txBody>
          <a:bodyPr lIns="74441" tIns="37221" rIns="74441" bIns="37221"/>
          <a:lstStyle>
            <a:lvl1pPr marL="0" indent="0">
              <a:buNone/>
              <a:defRPr sz="156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996951" y="2950846"/>
            <a:ext cx="3202516" cy="1590674"/>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4605071" y="2970763"/>
            <a:ext cx="3141904" cy="1569826"/>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996951" y="4634660"/>
            <a:ext cx="3141904" cy="1569826"/>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4545243" y="4677440"/>
            <a:ext cx="3141904" cy="1569826"/>
          </a:xfrm>
          <a:prstGeom prst="rect">
            <a:avLst/>
          </a:prstGeom>
        </p:spPr>
        <p:txBody>
          <a:bodyPr/>
          <a:lstStyle/>
          <a:p>
            <a:endParaRPr lang="en-GB"/>
          </a:p>
        </p:txBody>
      </p:sp>
    </p:spTree>
    <p:extLst>
      <p:ext uri="{BB962C8B-B14F-4D97-AF65-F5344CB8AC3E}">
        <p14:creationId xmlns:p14="http://schemas.microsoft.com/office/powerpoint/2010/main" val="28618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4419" y="1052515"/>
            <a:ext cx="53213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8917" y="1052515"/>
            <a:ext cx="5323416"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7518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323" y="343133"/>
            <a:ext cx="10945283" cy="700661"/>
          </a:xfrm>
          <a:prstGeom prst="rect">
            <a:avLst/>
          </a:prstGeom>
          <a:solidFill>
            <a:schemeClr val="tx2"/>
          </a:solidFill>
        </p:spPr>
        <p:txBody>
          <a:bodyPr lIns="104287" tIns="52144" rIns="104287" bIns="52144"/>
          <a:lstStyle>
            <a:lvl1pPr>
              <a:defRPr sz="3592">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527054" y="1277914"/>
            <a:ext cx="10945284" cy="4456141"/>
          </a:xfrm>
          <a:prstGeom prst="rect">
            <a:avLst/>
          </a:prstGeom>
        </p:spPr>
        <p:txBody>
          <a:bodyPr lIns="104287" tIns="52144" rIns="104287" bIns="52144"/>
          <a:lstStyle>
            <a:lvl1pPr>
              <a:defRPr sz="2938">
                <a:solidFill>
                  <a:srgbClr val="009F4D"/>
                </a:solidFill>
              </a:defRPr>
            </a:lvl1pPr>
            <a:lvl2pPr marL="373132" indent="-373132">
              <a:defRPr lang="en-GB" sz="2286" kern="1200" dirty="0">
                <a:solidFill>
                  <a:srgbClr val="000000"/>
                </a:solidFill>
                <a:latin typeface="+mj-lt"/>
                <a:ea typeface="MS PGothic" panose="020B0600070205080204" pitchFamily="34" charset="-128"/>
                <a:cs typeface="+mn-cs"/>
              </a:defRPr>
            </a:lvl2pPr>
            <a:lvl3pPr marL="373132" indent="-373132">
              <a:defRPr sz="2286">
                <a:solidFill>
                  <a:schemeClr val="tx1"/>
                </a:solidFill>
              </a:defRPr>
            </a:lvl3pPr>
            <a:lvl4pPr marL="373132" indent="-373132">
              <a:defRPr sz="2286">
                <a:solidFill>
                  <a:schemeClr val="tx1"/>
                </a:solidFill>
              </a:defRPr>
            </a:lvl4pPr>
            <a:lvl5pPr marL="373132" indent="-373132">
              <a:defRPr sz="2286">
                <a:solidFill>
                  <a:schemeClr val="tx1"/>
                </a:solidFill>
              </a:defRPr>
            </a:lvl5pPr>
          </a:lstStyle>
          <a:p>
            <a:pPr lvl="0"/>
            <a:r>
              <a:rPr lang="en-US"/>
              <a:t>Click to edit Master text styles</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Second level</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56894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9649913" y="6267095"/>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655505" y="1235929"/>
            <a:ext cx="397244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3251200" y="4496783"/>
            <a:ext cx="8940801" cy="1849253"/>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10764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25046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3251200" y="4496783"/>
            <a:ext cx="8940801" cy="1849253"/>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147347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marR="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sz="1200" baseline="0">
                <a:solidFill>
                  <a:schemeClr val="bg1">
                    <a:lumMod val="50000"/>
                  </a:schemeClr>
                </a:solidFill>
                <a:latin typeface="+mj-lt"/>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GB"/>
              <a:t>KS2 – Dealing with an emergency</a:t>
            </a:r>
          </a:p>
        </p:txBody>
      </p:sp>
    </p:spTree>
    <p:extLst>
      <p:ext uri="{BB962C8B-B14F-4D97-AF65-F5344CB8AC3E}">
        <p14:creationId xmlns:p14="http://schemas.microsoft.com/office/powerpoint/2010/main" val="2718526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3556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3389467" y="2998228"/>
            <a:ext cx="5662169"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Tree>
    <p:extLst>
      <p:ext uri="{BB962C8B-B14F-4D97-AF65-F5344CB8AC3E}">
        <p14:creationId xmlns:p14="http://schemas.microsoft.com/office/powerpoint/2010/main" val="924677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883666" y="1638209"/>
            <a:ext cx="10100545"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883666" y="2312792"/>
            <a:ext cx="10100545" cy="1103614"/>
          </a:xfrm>
          <a:prstGeom prst="rect">
            <a:avLst/>
          </a:prstGeom>
        </p:spPr>
        <p:txBody>
          <a:bodyPr lIns="74441" tIns="37221" rIns="74441" bIns="37221"/>
          <a:lstStyle>
            <a:lvl1pPr marL="0" indent="0">
              <a:buNone/>
              <a:defRPr sz="2160"/>
            </a:lvl1pPr>
          </a:lstStyle>
          <a:p>
            <a:pPr lvl="0"/>
            <a:r>
              <a:rPr lang="en-US"/>
              <a:t>Type to add body text</a:t>
            </a:r>
          </a:p>
        </p:txBody>
      </p:sp>
      <p:sp>
        <p:nvSpPr>
          <p:cNvPr id="16" name="Content Placeholder 4"/>
          <p:cNvSpPr>
            <a:spLocks noGrp="1" noChangeAspect="1"/>
          </p:cNvSpPr>
          <p:nvPr>
            <p:ph idx="12" hasCustomPrompt="1"/>
          </p:nvPr>
        </p:nvSpPr>
        <p:spPr>
          <a:xfrm>
            <a:off x="883666" y="3559595"/>
            <a:ext cx="10100545" cy="217618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18776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3303445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701494" y="1515881"/>
            <a:ext cx="10211031" cy="416953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154368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1103614"/>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8" name="Content Placeholder 4"/>
          <p:cNvSpPr>
            <a:spLocks noGrp="1" noChangeAspect="1"/>
          </p:cNvSpPr>
          <p:nvPr>
            <p:ph idx="14" hasCustomPrompt="1"/>
          </p:nvPr>
        </p:nvSpPr>
        <p:spPr>
          <a:xfrm>
            <a:off x="883666" y="3559595"/>
            <a:ext cx="5429620" cy="1987265"/>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400259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3234066"/>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12566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590326" y="1925935"/>
            <a:ext cx="9412839" cy="3257076"/>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53069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883666" y="2312793"/>
            <a:ext cx="5429620" cy="3491461"/>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6589180" y="1638209"/>
            <a:ext cx="4492811" cy="578698"/>
          </a:xfrm>
          <a:prstGeom prst="rect">
            <a:avLst/>
          </a:prstGeom>
        </p:spPr>
        <p:txBody>
          <a:bodyPr lIns="74441" tIns="37221" rIns="74441" bIns="37221"/>
          <a:lstStyle>
            <a:lvl1pPr marL="0" indent="0">
              <a:buNone/>
              <a:defRPr sz="24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6589181" y="2312792"/>
            <a:ext cx="4492811" cy="1103614"/>
          </a:xfrm>
          <a:prstGeom prst="rect">
            <a:avLst/>
          </a:prstGeom>
        </p:spPr>
        <p:txBody>
          <a:bodyPr lIns="74441" tIns="37221" rIns="74441" bIns="37221"/>
          <a:lstStyle>
            <a:lvl1pPr marL="0" indent="0">
              <a:buNone/>
              <a:defRPr sz="216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6607811" y="3512290"/>
            <a:ext cx="4492551" cy="2203123"/>
          </a:xfrm>
          <a:prstGeom prst="rect">
            <a:avLst/>
          </a:prstGeom>
          <a:ln w="38100">
            <a:solidFill>
              <a:srgbClr val="007A53"/>
            </a:solidFill>
          </a:ln>
        </p:spPr>
        <p:txBody>
          <a:bodyPr lIns="74441" tIns="37221" rIns="74441" bIns="37221"/>
          <a:lstStyle>
            <a:lvl1pPr marL="446648" indent="-446648">
              <a:buClr>
                <a:srgbClr val="007A53"/>
              </a:buClr>
              <a:buFont typeface="+mj-lt"/>
              <a:buAutoNum type="arabicPeriod"/>
              <a:defRPr lang="en-US" sz="156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9557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2" y="1638209"/>
            <a:ext cx="10645333"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883662" y="2312790"/>
            <a:ext cx="10645333" cy="544915"/>
          </a:xfrm>
          <a:prstGeom prst="rect">
            <a:avLst/>
          </a:prstGeom>
        </p:spPr>
        <p:txBody>
          <a:bodyPr lIns="74441" tIns="37221" rIns="74441" bIns="37221"/>
          <a:lstStyle>
            <a:lvl1pPr marL="0" indent="0">
              <a:buNone/>
              <a:defRPr sz="216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997483" y="2953592"/>
            <a:ext cx="3201464" cy="1589260"/>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4545509" y="2951330"/>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997483"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4545509"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8093536" y="2951330"/>
            <a:ext cx="3435459" cy="2675243"/>
          </a:xfrm>
          <a:prstGeom prst="rect">
            <a:avLst/>
          </a:prstGeom>
          <a:ln w="38100">
            <a:solidFill>
              <a:srgbClr val="007A53"/>
            </a:solidFill>
          </a:ln>
        </p:spPr>
        <p:txBody>
          <a:bodyPr lIns="74441" tIns="37221" rIns="74441" bIns="37221"/>
          <a:lstStyle>
            <a:lvl1pPr marL="0" indent="0">
              <a:buNone/>
              <a:defRPr sz="156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996951" y="2950846"/>
            <a:ext cx="3202516" cy="1590674"/>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4605071" y="2970763"/>
            <a:ext cx="3141904" cy="1569826"/>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996951" y="4634660"/>
            <a:ext cx="3141904" cy="1569826"/>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4545243" y="4677440"/>
            <a:ext cx="3141904" cy="1569826"/>
          </a:xfrm>
          <a:prstGeom prst="rect">
            <a:avLst/>
          </a:prstGeom>
        </p:spPr>
        <p:txBody>
          <a:bodyPr/>
          <a:lstStyle/>
          <a:p>
            <a:endParaRPr lang="en-GB"/>
          </a:p>
        </p:txBody>
      </p:sp>
    </p:spTree>
    <p:extLst>
      <p:ext uri="{BB962C8B-B14F-4D97-AF65-F5344CB8AC3E}">
        <p14:creationId xmlns:p14="http://schemas.microsoft.com/office/powerpoint/2010/main" val="374694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4419" y="1052515"/>
            <a:ext cx="53213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8917" y="1052515"/>
            <a:ext cx="5323416"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076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323" y="343133"/>
            <a:ext cx="10945283" cy="700661"/>
          </a:xfrm>
          <a:prstGeom prst="rect">
            <a:avLst/>
          </a:prstGeom>
          <a:solidFill>
            <a:schemeClr val="tx2"/>
          </a:solidFill>
        </p:spPr>
        <p:txBody>
          <a:bodyPr lIns="104287" tIns="52144" rIns="104287" bIns="52144"/>
          <a:lstStyle>
            <a:lvl1pPr>
              <a:defRPr sz="3592">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527054" y="1277914"/>
            <a:ext cx="10945284" cy="4456141"/>
          </a:xfrm>
          <a:prstGeom prst="rect">
            <a:avLst/>
          </a:prstGeom>
        </p:spPr>
        <p:txBody>
          <a:bodyPr lIns="104287" tIns="52144" rIns="104287" bIns="52144"/>
          <a:lstStyle>
            <a:lvl1pPr>
              <a:defRPr sz="2938">
                <a:solidFill>
                  <a:srgbClr val="009F4D"/>
                </a:solidFill>
              </a:defRPr>
            </a:lvl1pPr>
            <a:lvl2pPr marL="373132" indent="-373132">
              <a:defRPr lang="en-GB" sz="2286" kern="1200" dirty="0">
                <a:solidFill>
                  <a:srgbClr val="000000"/>
                </a:solidFill>
                <a:latin typeface="+mj-lt"/>
                <a:ea typeface="MS PGothic" panose="020B0600070205080204" pitchFamily="34" charset="-128"/>
                <a:cs typeface="+mn-cs"/>
              </a:defRPr>
            </a:lvl2pPr>
            <a:lvl3pPr marL="373132" indent="-373132">
              <a:defRPr sz="2286">
                <a:solidFill>
                  <a:schemeClr val="tx1"/>
                </a:solidFill>
              </a:defRPr>
            </a:lvl3pPr>
            <a:lvl4pPr marL="373132" indent="-373132">
              <a:defRPr sz="2286">
                <a:solidFill>
                  <a:schemeClr val="tx1"/>
                </a:solidFill>
              </a:defRPr>
            </a:lvl4pPr>
            <a:lvl5pPr marL="373132" indent="-373132">
              <a:defRPr sz="2286">
                <a:solidFill>
                  <a:schemeClr val="tx1"/>
                </a:solidFill>
              </a:defRPr>
            </a:lvl5pPr>
          </a:lstStyle>
          <a:p>
            <a:pPr lvl="0"/>
            <a:r>
              <a:rPr lang="en-US"/>
              <a:t>Click to edit Master text styles</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Second level</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335042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9649913" y="6267095"/>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655505" y="1235929"/>
            <a:ext cx="397244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3251200" y="4496783"/>
            <a:ext cx="8940801" cy="1849253"/>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3970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406399" y="249556"/>
            <a:ext cx="11344548" cy="6069330"/>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25046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3251200" y="4496783"/>
            <a:ext cx="8940801" cy="1849253"/>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157941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38182729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marR="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sz="1200" baseline="0">
                <a:solidFill>
                  <a:schemeClr val="bg1">
                    <a:lumMod val="50000"/>
                  </a:schemeClr>
                </a:solidFill>
                <a:latin typeface="+mj-lt"/>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GB"/>
              <a:t>KS2 – Dealing with an emergency</a:t>
            </a:r>
          </a:p>
        </p:txBody>
      </p:sp>
    </p:spTree>
    <p:extLst>
      <p:ext uri="{BB962C8B-B14F-4D97-AF65-F5344CB8AC3E}">
        <p14:creationId xmlns:p14="http://schemas.microsoft.com/office/powerpoint/2010/main" val="2151467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3556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3389467" y="2998228"/>
            <a:ext cx="5662169"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2068946" y="2336853"/>
            <a:ext cx="8478981" cy="661375"/>
          </a:xfrm>
          <a:prstGeom prst="rect">
            <a:avLst/>
          </a:prstGeom>
          <a:solidFill>
            <a:srgbClr val="8D8E8D"/>
          </a:solidFill>
        </p:spPr>
        <p:txBody>
          <a:bodyPr lIns="74441" tIns="37221" rIns="74441" bIns="37221"/>
          <a:lstStyle>
            <a:lvl1pPr marL="0" marR="0" indent="0" algn="ctr"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Tree>
    <p:extLst>
      <p:ext uri="{BB962C8B-B14F-4D97-AF65-F5344CB8AC3E}">
        <p14:creationId xmlns:p14="http://schemas.microsoft.com/office/powerpoint/2010/main" val="1243590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883666" y="1638209"/>
            <a:ext cx="10100545"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883666" y="2312792"/>
            <a:ext cx="10100545" cy="1103614"/>
          </a:xfrm>
          <a:prstGeom prst="rect">
            <a:avLst/>
          </a:prstGeom>
        </p:spPr>
        <p:txBody>
          <a:bodyPr lIns="74441" tIns="37221" rIns="74441" bIns="37221"/>
          <a:lstStyle>
            <a:lvl1pPr marL="0" indent="0">
              <a:buNone/>
              <a:defRPr sz="2160"/>
            </a:lvl1pPr>
          </a:lstStyle>
          <a:p>
            <a:pPr lvl="0"/>
            <a:r>
              <a:rPr lang="en-US"/>
              <a:t>Type to add body text</a:t>
            </a:r>
          </a:p>
        </p:txBody>
      </p:sp>
      <p:sp>
        <p:nvSpPr>
          <p:cNvPr id="16" name="Content Placeholder 4"/>
          <p:cNvSpPr>
            <a:spLocks noGrp="1" noChangeAspect="1"/>
          </p:cNvSpPr>
          <p:nvPr>
            <p:ph idx="12" hasCustomPrompt="1"/>
          </p:nvPr>
        </p:nvSpPr>
        <p:spPr>
          <a:xfrm>
            <a:off x="883666" y="3559595"/>
            <a:ext cx="10100545" cy="217618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98152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701494" y="1515881"/>
            <a:ext cx="10211031" cy="4169537"/>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26927"/>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KS2 – Dealing with an emergency</a:t>
            </a:r>
          </a:p>
        </p:txBody>
      </p:sp>
    </p:spTree>
    <p:extLst>
      <p:ext uri="{BB962C8B-B14F-4D97-AF65-F5344CB8AC3E}">
        <p14:creationId xmlns:p14="http://schemas.microsoft.com/office/powerpoint/2010/main" val="81554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1103614"/>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8" name="Content Placeholder 4"/>
          <p:cNvSpPr>
            <a:spLocks noGrp="1" noChangeAspect="1"/>
          </p:cNvSpPr>
          <p:nvPr>
            <p:ph idx="14" hasCustomPrompt="1"/>
          </p:nvPr>
        </p:nvSpPr>
        <p:spPr>
          <a:xfrm>
            <a:off x="883666" y="3559595"/>
            <a:ext cx="5429620" cy="1987265"/>
          </a:xfrm>
          <a:prstGeom prst="rect">
            <a:avLst/>
          </a:prstGeom>
        </p:spPr>
        <p:txBody>
          <a:bodyPr lIns="74441" tIns="37221" rIns="74441" bIns="37221"/>
          <a:lstStyle>
            <a:lvl1pPr marL="434240" indent="-434240">
              <a:buClr>
                <a:srgbClr val="007A53"/>
              </a:buClr>
              <a:buFont typeface="Lucida Grande"/>
              <a:buChar char="➤"/>
              <a:defRPr sz="216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3894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6651282" y="1631429"/>
            <a:ext cx="4704140" cy="3915430"/>
          </a:xfrm>
          <a:prstGeom prst="rect">
            <a:avLst/>
          </a:prstGeom>
          <a:ln w="38100" cmpd="sng">
            <a:solidFill>
              <a:srgbClr val="007A53"/>
            </a:solidFill>
          </a:ln>
        </p:spPr>
        <p:txBody>
          <a:bodyPr lIns="74441" tIns="37221" rIns="74441" bIns="37221"/>
          <a:lstStyle>
            <a:lvl1pPr marL="0" indent="0">
              <a:buNone/>
              <a:defRPr sz="3120"/>
            </a:lvl1pPr>
            <a:lvl2pPr marL="446648" indent="0">
              <a:buNone/>
              <a:defRPr sz="2760"/>
            </a:lvl2pPr>
            <a:lvl3pPr marL="893296" indent="0">
              <a:buNone/>
              <a:defRPr sz="2400"/>
            </a:lvl3pPr>
            <a:lvl4pPr marL="1339944" indent="0">
              <a:buNone/>
              <a:defRPr sz="1920"/>
            </a:lvl4pPr>
            <a:lvl5pPr marL="1786591" indent="0">
              <a:buNone/>
              <a:defRPr sz="1920"/>
            </a:lvl5pPr>
            <a:lvl6pPr marL="2233240" indent="0">
              <a:buNone/>
              <a:defRPr sz="1920"/>
            </a:lvl6pPr>
            <a:lvl7pPr marL="2679887" indent="0">
              <a:buNone/>
              <a:defRPr sz="1920"/>
            </a:lvl7pPr>
            <a:lvl8pPr marL="3126535" indent="0">
              <a:buNone/>
              <a:defRPr sz="1920"/>
            </a:lvl8pPr>
            <a:lvl9pPr marL="3573182" indent="0">
              <a:buNone/>
              <a:defRPr sz="1920"/>
            </a:lvl9pPr>
          </a:lstStyle>
          <a:p>
            <a:r>
              <a:rPr lang="en-US"/>
              <a:t>Click icon to add picture</a:t>
            </a:r>
            <a:endParaRPr lang="en-GB"/>
          </a:p>
        </p:txBody>
      </p:sp>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883666" y="2312792"/>
            <a:ext cx="5429620" cy="3234066"/>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2552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590326" y="1925935"/>
            <a:ext cx="9412839" cy="3257076"/>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413473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6" y="1638209"/>
            <a:ext cx="5429620"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883666" y="2312793"/>
            <a:ext cx="5429620" cy="3491461"/>
          </a:xfrm>
          <a:prstGeom prst="rect">
            <a:avLst/>
          </a:prstGeom>
        </p:spPr>
        <p:txBody>
          <a:bodyPr lIns="74441" tIns="37221" rIns="74441" bIns="37221"/>
          <a:lstStyle>
            <a:lvl1pPr marL="0" indent="0">
              <a:buNone/>
              <a:defRPr sz="216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6589180" y="1638209"/>
            <a:ext cx="4492811" cy="578698"/>
          </a:xfrm>
          <a:prstGeom prst="rect">
            <a:avLst/>
          </a:prstGeom>
        </p:spPr>
        <p:txBody>
          <a:bodyPr lIns="74441" tIns="37221" rIns="74441" bIns="37221"/>
          <a:lstStyle>
            <a:lvl1pPr marL="0" indent="0">
              <a:buNone/>
              <a:defRPr sz="24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6589181" y="2312792"/>
            <a:ext cx="4492811" cy="1103614"/>
          </a:xfrm>
          <a:prstGeom prst="rect">
            <a:avLst/>
          </a:prstGeom>
        </p:spPr>
        <p:txBody>
          <a:bodyPr lIns="74441" tIns="37221" rIns="74441" bIns="37221"/>
          <a:lstStyle>
            <a:lvl1pPr marL="0" indent="0">
              <a:buNone/>
              <a:defRPr sz="216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6607811" y="3512290"/>
            <a:ext cx="4492551" cy="2203123"/>
          </a:xfrm>
          <a:prstGeom prst="rect">
            <a:avLst/>
          </a:prstGeom>
          <a:ln w="38100">
            <a:solidFill>
              <a:srgbClr val="007A53"/>
            </a:solidFill>
          </a:ln>
        </p:spPr>
        <p:txBody>
          <a:bodyPr lIns="74441" tIns="37221" rIns="74441" bIns="37221"/>
          <a:lstStyle>
            <a:lvl1pPr marL="446648" indent="-446648">
              <a:buClr>
                <a:srgbClr val="007A53"/>
              </a:buClr>
              <a:buFont typeface="+mj-lt"/>
              <a:buAutoNum type="arabicPeriod"/>
              <a:defRPr lang="en-US" sz="156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42533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883662" y="1638209"/>
            <a:ext cx="10645333" cy="578698"/>
          </a:xfrm>
          <a:prstGeom prst="rect">
            <a:avLst/>
          </a:prstGeom>
        </p:spPr>
        <p:txBody>
          <a:bodyPr lIns="74441" tIns="37221" rIns="74441" bIns="37221"/>
          <a:lstStyle>
            <a:lvl1pPr marL="0" indent="0">
              <a:buNone/>
              <a:defRPr sz="24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883662" y="2312790"/>
            <a:ext cx="10645333" cy="544915"/>
          </a:xfrm>
          <a:prstGeom prst="rect">
            <a:avLst/>
          </a:prstGeom>
        </p:spPr>
        <p:txBody>
          <a:bodyPr lIns="74441" tIns="37221" rIns="74441" bIns="37221"/>
          <a:lstStyle>
            <a:lvl1pPr marL="0" indent="0">
              <a:buNone/>
              <a:defRPr sz="216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997483" y="2953592"/>
            <a:ext cx="3201464" cy="1589260"/>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4545509" y="2951330"/>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997483"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4545509" y="4653647"/>
            <a:ext cx="3201464" cy="1589260"/>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89329" tIns="44665" rIns="89329" bIns="44665" numCol="1" anchor="t" anchorCtr="0" compatLnSpc="1">
            <a:prstTxWarp prst="textNoShape">
              <a:avLst/>
            </a:prstTxWarp>
          </a:bodyPr>
          <a:lstStyle/>
          <a:p>
            <a:pPr marL="0" marR="0" lvl="0" indent="0" algn="l" defTabSz="893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8093536" y="2951330"/>
            <a:ext cx="3435459" cy="2675243"/>
          </a:xfrm>
          <a:prstGeom prst="rect">
            <a:avLst/>
          </a:prstGeom>
          <a:ln w="38100">
            <a:solidFill>
              <a:srgbClr val="007A53"/>
            </a:solidFill>
          </a:ln>
        </p:spPr>
        <p:txBody>
          <a:bodyPr lIns="74441" tIns="37221" rIns="74441" bIns="37221"/>
          <a:lstStyle>
            <a:lvl1pPr marL="0" indent="0">
              <a:buNone/>
              <a:defRPr sz="156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9635603" y="6278767"/>
            <a:ext cx="2101035" cy="371015"/>
          </a:xfrm>
          <a:prstGeom prst="rect">
            <a:avLst/>
          </a:prstGeom>
        </p:spPr>
        <p:txBody>
          <a:bodyPr/>
          <a:lstStyle>
            <a:lvl1pPr marL="0" indent="0">
              <a:buNone/>
              <a:defRPr sz="12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996951" y="2950846"/>
            <a:ext cx="3202516" cy="1590674"/>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4605071" y="2970763"/>
            <a:ext cx="3141904" cy="1569826"/>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996951" y="4634660"/>
            <a:ext cx="3141904" cy="1569826"/>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4545243" y="4677440"/>
            <a:ext cx="3141904" cy="1569826"/>
          </a:xfrm>
          <a:prstGeom prst="rect">
            <a:avLst/>
          </a:prstGeom>
        </p:spPr>
        <p:txBody>
          <a:bodyPr/>
          <a:lstStyle/>
          <a:p>
            <a:endParaRPr lang="en-GB"/>
          </a:p>
        </p:txBody>
      </p:sp>
    </p:spTree>
    <p:extLst>
      <p:ext uri="{BB962C8B-B14F-4D97-AF65-F5344CB8AC3E}">
        <p14:creationId xmlns:p14="http://schemas.microsoft.com/office/powerpoint/2010/main" val="14653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4419" y="1052515"/>
            <a:ext cx="53213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8917" y="1052515"/>
            <a:ext cx="5323416"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417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A592E0-30AA-4C48-9026-B1DF9AE374C7}" type="datetimeFigureOut">
              <a:rPr lang="en-GB" smtClean="0"/>
              <a:pPr/>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BEAF3F-874C-4B95-8553-C6989507DBF8}" type="slidenum">
              <a:rPr lang="en-GB" smtClean="0"/>
              <a:pPr/>
              <a:t>‹#›</a:t>
            </a:fld>
            <a:endParaRPr lang="en-GB"/>
          </a:p>
        </p:txBody>
      </p:sp>
    </p:spTree>
    <p:extLst>
      <p:ext uri="{BB962C8B-B14F-4D97-AF65-F5344CB8AC3E}">
        <p14:creationId xmlns:p14="http://schemas.microsoft.com/office/powerpoint/2010/main" val="70230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323" y="343133"/>
            <a:ext cx="10945283" cy="700661"/>
          </a:xfrm>
          <a:prstGeom prst="rect">
            <a:avLst/>
          </a:prstGeom>
          <a:solidFill>
            <a:schemeClr val="tx2"/>
          </a:solidFill>
        </p:spPr>
        <p:txBody>
          <a:bodyPr lIns="104287" tIns="52144" rIns="104287" bIns="52144"/>
          <a:lstStyle>
            <a:lvl1pPr>
              <a:defRPr sz="3592">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527054" y="1277914"/>
            <a:ext cx="10945284" cy="4456141"/>
          </a:xfrm>
          <a:prstGeom prst="rect">
            <a:avLst/>
          </a:prstGeom>
        </p:spPr>
        <p:txBody>
          <a:bodyPr lIns="104287" tIns="52144" rIns="104287" bIns="52144"/>
          <a:lstStyle>
            <a:lvl1pPr>
              <a:defRPr sz="2938">
                <a:solidFill>
                  <a:srgbClr val="009F4D"/>
                </a:solidFill>
              </a:defRPr>
            </a:lvl1pPr>
            <a:lvl2pPr marL="373132" indent="-373132">
              <a:defRPr lang="en-GB" sz="2286" kern="1200" dirty="0">
                <a:solidFill>
                  <a:srgbClr val="000000"/>
                </a:solidFill>
                <a:latin typeface="+mj-lt"/>
                <a:ea typeface="MS PGothic" panose="020B0600070205080204" pitchFamily="34" charset="-128"/>
                <a:cs typeface="+mn-cs"/>
              </a:defRPr>
            </a:lvl2pPr>
            <a:lvl3pPr marL="373132" indent="-373132">
              <a:defRPr sz="2286">
                <a:solidFill>
                  <a:schemeClr val="tx1"/>
                </a:solidFill>
              </a:defRPr>
            </a:lvl3pPr>
            <a:lvl4pPr marL="373132" indent="-373132">
              <a:defRPr sz="2286">
                <a:solidFill>
                  <a:schemeClr val="tx1"/>
                </a:solidFill>
              </a:defRPr>
            </a:lvl4pPr>
            <a:lvl5pPr marL="373132" indent="-373132">
              <a:defRPr sz="2286">
                <a:solidFill>
                  <a:schemeClr val="tx1"/>
                </a:solidFill>
              </a:defRPr>
            </a:lvl5pPr>
          </a:lstStyle>
          <a:p>
            <a:pPr lvl="0"/>
            <a:r>
              <a:rPr lang="en-US"/>
              <a:t>Click to edit Master text styles</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Second level</a:t>
            </a:r>
          </a:p>
          <a:p>
            <a:pPr marL="292805" lvl="1" indent="-292805" algn="l" rtl="0" eaLnBrk="0" fontAlgn="base" hangingPunct="0">
              <a:spcBef>
                <a:spcPts val="408"/>
              </a:spcBef>
              <a:spcAft>
                <a:spcPts val="40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108389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2.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592E0-30AA-4C48-9026-B1DF9AE374C7}" type="datetimeFigureOut">
              <a:rPr lang="en-GB" smtClean="0"/>
              <a:pPr/>
              <a:t>02/12/2020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EAF3F-874C-4B95-8553-C6989507DBF8}" type="slidenum">
              <a:rPr lang="en-GB" smtClean="0"/>
              <a:pPr/>
              <a:t>‹#›</a:t>
            </a:fld>
            <a:endParaRPr lang="en-GB"/>
          </a:p>
        </p:txBody>
      </p:sp>
    </p:spTree>
    <p:extLst>
      <p:ext uri="{BB962C8B-B14F-4D97-AF65-F5344CB8AC3E}">
        <p14:creationId xmlns:p14="http://schemas.microsoft.com/office/powerpoint/2010/main" val="32135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5736"/>
          <a:stretch/>
        </p:blipFill>
        <p:spPr>
          <a:xfrm>
            <a:off x="0" y="6565591"/>
            <a:ext cx="12192000" cy="292409"/>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3251200" y="4496783"/>
            <a:ext cx="8940801" cy="1849253"/>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913598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893296" rtl="0" eaLnBrk="1" latinLnBrk="0" hangingPunct="1">
        <a:lnSpc>
          <a:spcPct val="90000"/>
        </a:lnSpc>
        <a:spcBef>
          <a:spcPct val="0"/>
        </a:spcBef>
        <a:buNone/>
        <a:defRPr sz="3480" b="1" kern="1200">
          <a:solidFill>
            <a:schemeClr val="accent3"/>
          </a:solidFill>
          <a:latin typeface="+mj-lt"/>
          <a:ea typeface="+mj-ea"/>
          <a:cs typeface="+mj-cs"/>
        </a:defRPr>
      </a:lvl1pPr>
    </p:titleStyle>
    <p:bodyStyle>
      <a:lvl1pPr marL="175846" indent="-175846" algn="l" defTabSz="893296" rtl="0" eaLnBrk="1" latinLnBrk="0" hangingPunct="1">
        <a:lnSpc>
          <a:spcPct val="100000"/>
        </a:lnSpc>
        <a:spcBef>
          <a:spcPts val="488"/>
        </a:spcBef>
        <a:spcAft>
          <a:spcPts val="488"/>
        </a:spcAft>
        <a:buFont typeface="Arial" panose="020B0604020202020204" pitchFamily="34" charset="0"/>
        <a:buChar char="•"/>
        <a:defRPr sz="2400" b="0" kern="1200">
          <a:solidFill>
            <a:schemeClr val="tx1"/>
          </a:solidFill>
          <a:latin typeface="+mn-lt"/>
          <a:ea typeface="+mn-ea"/>
          <a:cs typeface="+mn-cs"/>
        </a:defRPr>
      </a:lvl1pPr>
      <a:lvl2pPr marL="525742" indent="-175248" algn="l" defTabSz="893296" rtl="0" eaLnBrk="1" latinLnBrk="0" hangingPunct="1">
        <a:lnSpc>
          <a:spcPct val="100000"/>
        </a:lnSpc>
        <a:spcBef>
          <a:spcPts val="488"/>
        </a:spcBef>
        <a:spcAft>
          <a:spcPts val="488"/>
        </a:spcAft>
        <a:buFont typeface="Arial" panose="020B0604020202020204" pitchFamily="34" charset="0"/>
        <a:buChar char="•"/>
        <a:defRPr sz="2280" kern="1200">
          <a:solidFill>
            <a:schemeClr val="tx1"/>
          </a:solidFill>
          <a:latin typeface="+mn-lt"/>
          <a:ea typeface="+mn-ea"/>
          <a:cs typeface="+mn-cs"/>
        </a:defRPr>
      </a:lvl2pPr>
      <a:lvl3pPr marL="1053035" indent="-175248" algn="l" defTabSz="893296" rtl="0" eaLnBrk="1" latinLnBrk="0" hangingPunct="1">
        <a:lnSpc>
          <a:spcPct val="100000"/>
        </a:lnSpc>
        <a:spcBef>
          <a:spcPts val="488"/>
        </a:spcBef>
        <a:spcAft>
          <a:spcPts val="488"/>
        </a:spcAft>
        <a:buFont typeface="Arial" panose="020B0604020202020204" pitchFamily="34" charset="0"/>
        <a:buChar char="•"/>
        <a:defRPr sz="1920" kern="1200">
          <a:solidFill>
            <a:schemeClr val="tx1"/>
          </a:solidFill>
          <a:latin typeface="+mn-lt"/>
          <a:ea typeface="+mn-ea"/>
          <a:cs typeface="+mn-cs"/>
        </a:defRPr>
      </a:lvl3pPr>
      <a:lvl4pPr marL="1578776"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4pPr>
      <a:lvl5pPr marL="1930822"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5pPr>
      <a:lvl6pPr marL="2456563"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6pPr>
      <a:lvl7pPr marL="2903210"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7pPr>
      <a:lvl8pPr marL="3349859"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8pPr>
      <a:lvl9pPr marL="3796506"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3296" rtl="0" eaLnBrk="1" latinLnBrk="0" hangingPunct="1">
        <a:defRPr sz="1800" kern="1200">
          <a:solidFill>
            <a:schemeClr val="tx1"/>
          </a:solidFill>
          <a:latin typeface="+mn-lt"/>
          <a:ea typeface="+mn-ea"/>
          <a:cs typeface="+mn-cs"/>
        </a:defRPr>
      </a:lvl1pPr>
      <a:lvl2pPr marL="446648" algn="l" defTabSz="893296" rtl="0" eaLnBrk="1" latinLnBrk="0" hangingPunct="1">
        <a:defRPr sz="1800" kern="1200">
          <a:solidFill>
            <a:schemeClr val="tx1"/>
          </a:solidFill>
          <a:latin typeface="+mn-lt"/>
          <a:ea typeface="+mn-ea"/>
          <a:cs typeface="+mn-cs"/>
        </a:defRPr>
      </a:lvl2pPr>
      <a:lvl3pPr marL="893296" algn="l" defTabSz="893296" rtl="0" eaLnBrk="1" latinLnBrk="0" hangingPunct="1">
        <a:defRPr sz="1800" kern="1200">
          <a:solidFill>
            <a:schemeClr val="tx1"/>
          </a:solidFill>
          <a:latin typeface="+mn-lt"/>
          <a:ea typeface="+mn-ea"/>
          <a:cs typeface="+mn-cs"/>
        </a:defRPr>
      </a:lvl3pPr>
      <a:lvl4pPr marL="1339944" algn="l" defTabSz="893296" rtl="0" eaLnBrk="1" latinLnBrk="0" hangingPunct="1">
        <a:defRPr sz="1800" kern="1200">
          <a:solidFill>
            <a:schemeClr val="tx1"/>
          </a:solidFill>
          <a:latin typeface="+mn-lt"/>
          <a:ea typeface="+mn-ea"/>
          <a:cs typeface="+mn-cs"/>
        </a:defRPr>
      </a:lvl4pPr>
      <a:lvl5pPr marL="1786591" algn="l" defTabSz="893296" rtl="0" eaLnBrk="1" latinLnBrk="0" hangingPunct="1">
        <a:defRPr sz="1800" kern="1200">
          <a:solidFill>
            <a:schemeClr val="tx1"/>
          </a:solidFill>
          <a:latin typeface="+mn-lt"/>
          <a:ea typeface="+mn-ea"/>
          <a:cs typeface="+mn-cs"/>
        </a:defRPr>
      </a:lvl5pPr>
      <a:lvl6pPr marL="2233240" algn="l" defTabSz="893296" rtl="0" eaLnBrk="1" latinLnBrk="0" hangingPunct="1">
        <a:defRPr sz="1800" kern="1200">
          <a:solidFill>
            <a:schemeClr val="tx1"/>
          </a:solidFill>
          <a:latin typeface="+mn-lt"/>
          <a:ea typeface="+mn-ea"/>
          <a:cs typeface="+mn-cs"/>
        </a:defRPr>
      </a:lvl6pPr>
      <a:lvl7pPr marL="2679887" algn="l" defTabSz="893296" rtl="0" eaLnBrk="1" latinLnBrk="0" hangingPunct="1">
        <a:defRPr sz="1800" kern="1200">
          <a:solidFill>
            <a:schemeClr val="tx1"/>
          </a:solidFill>
          <a:latin typeface="+mn-lt"/>
          <a:ea typeface="+mn-ea"/>
          <a:cs typeface="+mn-cs"/>
        </a:defRPr>
      </a:lvl7pPr>
      <a:lvl8pPr marL="3126535" algn="l" defTabSz="893296" rtl="0" eaLnBrk="1" latinLnBrk="0" hangingPunct="1">
        <a:defRPr sz="1800" kern="1200">
          <a:solidFill>
            <a:schemeClr val="tx1"/>
          </a:solidFill>
          <a:latin typeface="+mn-lt"/>
          <a:ea typeface="+mn-ea"/>
          <a:cs typeface="+mn-cs"/>
        </a:defRPr>
      </a:lvl8pPr>
      <a:lvl9pPr marL="3573182" algn="l" defTabSz="893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5736"/>
          <a:stretch/>
        </p:blipFill>
        <p:spPr>
          <a:xfrm>
            <a:off x="0" y="6565591"/>
            <a:ext cx="12192000" cy="292409"/>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3251200" y="4496783"/>
            <a:ext cx="8940801" cy="1849253"/>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5572339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893296" rtl="0" eaLnBrk="1" latinLnBrk="0" hangingPunct="1">
        <a:lnSpc>
          <a:spcPct val="90000"/>
        </a:lnSpc>
        <a:spcBef>
          <a:spcPct val="0"/>
        </a:spcBef>
        <a:buNone/>
        <a:defRPr sz="3480" b="1" kern="1200">
          <a:solidFill>
            <a:schemeClr val="accent3"/>
          </a:solidFill>
          <a:latin typeface="+mj-lt"/>
          <a:ea typeface="+mj-ea"/>
          <a:cs typeface="+mj-cs"/>
        </a:defRPr>
      </a:lvl1pPr>
    </p:titleStyle>
    <p:bodyStyle>
      <a:lvl1pPr marL="175846" indent="-175846" algn="l" defTabSz="893296" rtl="0" eaLnBrk="1" latinLnBrk="0" hangingPunct="1">
        <a:lnSpc>
          <a:spcPct val="100000"/>
        </a:lnSpc>
        <a:spcBef>
          <a:spcPts val="488"/>
        </a:spcBef>
        <a:spcAft>
          <a:spcPts val="488"/>
        </a:spcAft>
        <a:buFont typeface="Arial" panose="020B0604020202020204" pitchFamily="34" charset="0"/>
        <a:buChar char="•"/>
        <a:defRPr sz="2400" b="0" kern="1200">
          <a:solidFill>
            <a:schemeClr val="tx1"/>
          </a:solidFill>
          <a:latin typeface="+mn-lt"/>
          <a:ea typeface="+mn-ea"/>
          <a:cs typeface="+mn-cs"/>
        </a:defRPr>
      </a:lvl1pPr>
      <a:lvl2pPr marL="525742" indent="-175248" algn="l" defTabSz="893296" rtl="0" eaLnBrk="1" latinLnBrk="0" hangingPunct="1">
        <a:lnSpc>
          <a:spcPct val="100000"/>
        </a:lnSpc>
        <a:spcBef>
          <a:spcPts val="488"/>
        </a:spcBef>
        <a:spcAft>
          <a:spcPts val="488"/>
        </a:spcAft>
        <a:buFont typeface="Arial" panose="020B0604020202020204" pitchFamily="34" charset="0"/>
        <a:buChar char="•"/>
        <a:defRPr sz="2280" kern="1200">
          <a:solidFill>
            <a:schemeClr val="tx1"/>
          </a:solidFill>
          <a:latin typeface="+mn-lt"/>
          <a:ea typeface="+mn-ea"/>
          <a:cs typeface="+mn-cs"/>
        </a:defRPr>
      </a:lvl2pPr>
      <a:lvl3pPr marL="1053035" indent="-175248" algn="l" defTabSz="893296" rtl="0" eaLnBrk="1" latinLnBrk="0" hangingPunct="1">
        <a:lnSpc>
          <a:spcPct val="100000"/>
        </a:lnSpc>
        <a:spcBef>
          <a:spcPts val="488"/>
        </a:spcBef>
        <a:spcAft>
          <a:spcPts val="488"/>
        </a:spcAft>
        <a:buFont typeface="Arial" panose="020B0604020202020204" pitchFamily="34" charset="0"/>
        <a:buChar char="•"/>
        <a:defRPr sz="1920" kern="1200">
          <a:solidFill>
            <a:schemeClr val="tx1"/>
          </a:solidFill>
          <a:latin typeface="+mn-lt"/>
          <a:ea typeface="+mn-ea"/>
          <a:cs typeface="+mn-cs"/>
        </a:defRPr>
      </a:lvl3pPr>
      <a:lvl4pPr marL="1578776"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4pPr>
      <a:lvl5pPr marL="1930822"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5pPr>
      <a:lvl6pPr marL="2456563"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6pPr>
      <a:lvl7pPr marL="2903210"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7pPr>
      <a:lvl8pPr marL="3349859"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8pPr>
      <a:lvl9pPr marL="3796506"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3296" rtl="0" eaLnBrk="1" latinLnBrk="0" hangingPunct="1">
        <a:defRPr sz="1800" kern="1200">
          <a:solidFill>
            <a:schemeClr val="tx1"/>
          </a:solidFill>
          <a:latin typeface="+mn-lt"/>
          <a:ea typeface="+mn-ea"/>
          <a:cs typeface="+mn-cs"/>
        </a:defRPr>
      </a:lvl1pPr>
      <a:lvl2pPr marL="446648" algn="l" defTabSz="893296" rtl="0" eaLnBrk="1" latinLnBrk="0" hangingPunct="1">
        <a:defRPr sz="1800" kern="1200">
          <a:solidFill>
            <a:schemeClr val="tx1"/>
          </a:solidFill>
          <a:latin typeface="+mn-lt"/>
          <a:ea typeface="+mn-ea"/>
          <a:cs typeface="+mn-cs"/>
        </a:defRPr>
      </a:lvl2pPr>
      <a:lvl3pPr marL="893296" algn="l" defTabSz="893296" rtl="0" eaLnBrk="1" latinLnBrk="0" hangingPunct="1">
        <a:defRPr sz="1800" kern="1200">
          <a:solidFill>
            <a:schemeClr val="tx1"/>
          </a:solidFill>
          <a:latin typeface="+mn-lt"/>
          <a:ea typeface="+mn-ea"/>
          <a:cs typeface="+mn-cs"/>
        </a:defRPr>
      </a:lvl3pPr>
      <a:lvl4pPr marL="1339944" algn="l" defTabSz="893296" rtl="0" eaLnBrk="1" latinLnBrk="0" hangingPunct="1">
        <a:defRPr sz="1800" kern="1200">
          <a:solidFill>
            <a:schemeClr val="tx1"/>
          </a:solidFill>
          <a:latin typeface="+mn-lt"/>
          <a:ea typeface="+mn-ea"/>
          <a:cs typeface="+mn-cs"/>
        </a:defRPr>
      </a:lvl4pPr>
      <a:lvl5pPr marL="1786591" algn="l" defTabSz="893296" rtl="0" eaLnBrk="1" latinLnBrk="0" hangingPunct="1">
        <a:defRPr sz="1800" kern="1200">
          <a:solidFill>
            <a:schemeClr val="tx1"/>
          </a:solidFill>
          <a:latin typeface="+mn-lt"/>
          <a:ea typeface="+mn-ea"/>
          <a:cs typeface="+mn-cs"/>
        </a:defRPr>
      </a:lvl5pPr>
      <a:lvl6pPr marL="2233240" algn="l" defTabSz="893296" rtl="0" eaLnBrk="1" latinLnBrk="0" hangingPunct="1">
        <a:defRPr sz="1800" kern="1200">
          <a:solidFill>
            <a:schemeClr val="tx1"/>
          </a:solidFill>
          <a:latin typeface="+mn-lt"/>
          <a:ea typeface="+mn-ea"/>
          <a:cs typeface="+mn-cs"/>
        </a:defRPr>
      </a:lvl6pPr>
      <a:lvl7pPr marL="2679887" algn="l" defTabSz="893296" rtl="0" eaLnBrk="1" latinLnBrk="0" hangingPunct="1">
        <a:defRPr sz="1800" kern="1200">
          <a:solidFill>
            <a:schemeClr val="tx1"/>
          </a:solidFill>
          <a:latin typeface="+mn-lt"/>
          <a:ea typeface="+mn-ea"/>
          <a:cs typeface="+mn-cs"/>
        </a:defRPr>
      </a:lvl7pPr>
      <a:lvl8pPr marL="3126535" algn="l" defTabSz="893296" rtl="0" eaLnBrk="1" latinLnBrk="0" hangingPunct="1">
        <a:defRPr sz="1800" kern="1200">
          <a:solidFill>
            <a:schemeClr val="tx1"/>
          </a:solidFill>
          <a:latin typeface="+mn-lt"/>
          <a:ea typeface="+mn-ea"/>
          <a:cs typeface="+mn-cs"/>
        </a:defRPr>
      </a:lvl8pPr>
      <a:lvl9pPr marL="3573182" algn="l" defTabSz="893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5736"/>
          <a:stretch/>
        </p:blipFill>
        <p:spPr>
          <a:xfrm>
            <a:off x="0" y="6565591"/>
            <a:ext cx="12192000" cy="292409"/>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3251200" y="4496783"/>
            <a:ext cx="8940801" cy="1849253"/>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8093060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893296" rtl="0" eaLnBrk="1" latinLnBrk="0" hangingPunct="1">
        <a:lnSpc>
          <a:spcPct val="90000"/>
        </a:lnSpc>
        <a:spcBef>
          <a:spcPct val="0"/>
        </a:spcBef>
        <a:buNone/>
        <a:defRPr sz="3480" b="1" kern="1200">
          <a:solidFill>
            <a:schemeClr val="accent3"/>
          </a:solidFill>
          <a:latin typeface="+mj-lt"/>
          <a:ea typeface="+mj-ea"/>
          <a:cs typeface="+mj-cs"/>
        </a:defRPr>
      </a:lvl1pPr>
    </p:titleStyle>
    <p:bodyStyle>
      <a:lvl1pPr marL="175846" indent="-175846" algn="l" defTabSz="893296" rtl="0" eaLnBrk="1" latinLnBrk="0" hangingPunct="1">
        <a:lnSpc>
          <a:spcPct val="100000"/>
        </a:lnSpc>
        <a:spcBef>
          <a:spcPts val="488"/>
        </a:spcBef>
        <a:spcAft>
          <a:spcPts val="488"/>
        </a:spcAft>
        <a:buFont typeface="Arial" panose="020B0604020202020204" pitchFamily="34" charset="0"/>
        <a:buChar char="•"/>
        <a:defRPr sz="2400" b="0" kern="1200">
          <a:solidFill>
            <a:schemeClr val="tx1"/>
          </a:solidFill>
          <a:latin typeface="+mn-lt"/>
          <a:ea typeface="+mn-ea"/>
          <a:cs typeface="+mn-cs"/>
        </a:defRPr>
      </a:lvl1pPr>
      <a:lvl2pPr marL="525742" indent="-175248" algn="l" defTabSz="893296" rtl="0" eaLnBrk="1" latinLnBrk="0" hangingPunct="1">
        <a:lnSpc>
          <a:spcPct val="100000"/>
        </a:lnSpc>
        <a:spcBef>
          <a:spcPts val="488"/>
        </a:spcBef>
        <a:spcAft>
          <a:spcPts val="488"/>
        </a:spcAft>
        <a:buFont typeface="Arial" panose="020B0604020202020204" pitchFamily="34" charset="0"/>
        <a:buChar char="•"/>
        <a:defRPr sz="2280" kern="1200">
          <a:solidFill>
            <a:schemeClr val="tx1"/>
          </a:solidFill>
          <a:latin typeface="+mn-lt"/>
          <a:ea typeface="+mn-ea"/>
          <a:cs typeface="+mn-cs"/>
        </a:defRPr>
      </a:lvl2pPr>
      <a:lvl3pPr marL="1053035" indent="-175248" algn="l" defTabSz="893296" rtl="0" eaLnBrk="1" latinLnBrk="0" hangingPunct="1">
        <a:lnSpc>
          <a:spcPct val="100000"/>
        </a:lnSpc>
        <a:spcBef>
          <a:spcPts val="488"/>
        </a:spcBef>
        <a:spcAft>
          <a:spcPts val="488"/>
        </a:spcAft>
        <a:buFont typeface="Arial" panose="020B0604020202020204" pitchFamily="34" charset="0"/>
        <a:buChar char="•"/>
        <a:defRPr sz="1920" kern="1200">
          <a:solidFill>
            <a:schemeClr val="tx1"/>
          </a:solidFill>
          <a:latin typeface="+mn-lt"/>
          <a:ea typeface="+mn-ea"/>
          <a:cs typeface="+mn-cs"/>
        </a:defRPr>
      </a:lvl3pPr>
      <a:lvl4pPr marL="1578776"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4pPr>
      <a:lvl5pPr marL="1930822"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5pPr>
      <a:lvl6pPr marL="2456563"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6pPr>
      <a:lvl7pPr marL="2903210"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7pPr>
      <a:lvl8pPr marL="3349859"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8pPr>
      <a:lvl9pPr marL="3796506"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3296" rtl="0" eaLnBrk="1" latinLnBrk="0" hangingPunct="1">
        <a:defRPr sz="1800" kern="1200">
          <a:solidFill>
            <a:schemeClr val="tx1"/>
          </a:solidFill>
          <a:latin typeface="+mn-lt"/>
          <a:ea typeface="+mn-ea"/>
          <a:cs typeface="+mn-cs"/>
        </a:defRPr>
      </a:lvl1pPr>
      <a:lvl2pPr marL="446648" algn="l" defTabSz="893296" rtl="0" eaLnBrk="1" latinLnBrk="0" hangingPunct="1">
        <a:defRPr sz="1800" kern="1200">
          <a:solidFill>
            <a:schemeClr val="tx1"/>
          </a:solidFill>
          <a:latin typeface="+mn-lt"/>
          <a:ea typeface="+mn-ea"/>
          <a:cs typeface="+mn-cs"/>
        </a:defRPr>
      </a:lvl2pPr>
      <a:lvl3pPr marL="893296" algn="l" defTabSz="893296" rtl="0" eaLnBrk="1" latinLnBrk="0" hangingPunct="1">
        <a:defRPr sz="1800" kern="1200">
          <a:solidFill>
            <a:schemeClr val="tx1"/>
          </a:solidFill>
          <a:latin typeface="+mn-lt"/>
          <a:ea typeface="+mn-ea"/>
          <a:cs typeface="+mn-cs"/>
        </a:defRPr>
      </a:lvl3pPr>
      <a:lvl4pPr marL="1339944" algn="l" defTabSz="893296" rtl="0" eaLnBrk="1" latinLnBrk="0" hangingPunct="1">
        <a:defRPr sz="1800" kern="1200">
          <a:solidFill>
            <a:schemeClr val="tx1"/>
          </a:solidFill>
          <a:latin typeface="+mn-lt"/>
          <a:ea typeface="+mn-ea"/>
          <a:cs typeface="+mn-cs"/>
        </a:defRPr>
      </a:lvl4pPr>
      <a:lvl5pPr marL="1786591" algn="l" defTabSz="893296" rtl="0" eaLnBrk="1" latinLnBrk="0" hangingPunct="1">
        <a:defRPr sz="1800" kern="1200">
          <a:solidFill>
            <a:schemeClr val="tx1"/>
          </a:solidFill>
          <a:latin typeface="+mn-lt"/>
          <a:ea typeface="+mn-ea"/>
          <a:cs typeface="+mn-cs"/>
        </a:defRPr>
      </a:lvl5pPr>
      <a:lvl6pPr marL="2233240" algn="l" defTabSz="893296" rtl="0" eaLnBrk="1" latinLnBrk="0" hangingPunct="1">
        <a:defRPr sz="1800" kern="1200">
          <a:solidFill>
            <a:schemeClr val="tx1"/>
          </a:solidFill>
          <a:latin typeface="+mn-lt"/>
          <a:ea typeface="+mn-ea"/>
          <a:cs typeface="+mn-cs"/>
        </a:defRPr>
      </a:lvl6pPr>
      <a:lvl7pPr marL="2679887" algn="l" defTabSz="893296" rtl="0" eaLnBrk="1" latinLnBrk="0" hangingPunct="1">
        <a:defRPr sz="1800" kern="1200">
          <a:solidFill>
            <a:schemeClr val="tx1"/>
          </a:solidFill>
          <a:latin typeface="+mn-lt"/>
          <a:ea typeface="+mn-ea"/>
          <a:cs typeface="+mn-cs"/>
        </a:defRPr>
      </a:lvl7pPr>
      <a:lvl8pPr marL="3126535" algn="l" defTabSz="893296" rtl="0" eaLnBrk="1" latinLnBrk="0" hangingPunct="1">
        <a:defRPr sz="1800" kern="1200">
          <a:solidFill>
            <a:schemeClr val="tx1"/>
          </a:solidFill>
          <a:latin typeface="+mn-lt"/>
          <a:ea typeface="+mn-ea"/>
          <a:cs typeface="+mn-cs"/>
        </a:defRPr>
      </a:lvl8pPr>
      <a:lvl9pPr marL="3573182" algn="l" defTabSz="893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5736"/>
          <a:stretch/>
        </p:blipFill>
        <p:spPr>
          <a:xfrm>
            <a:off x="0" y="6565591"/>
            <a:ext cx="12192000" cy="292409"/>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3251200" y="4496783"/>
            <a:ext cx="8940801" cy="1849253"/>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58711004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893296" rtl="0" eaLnBrk="1" latinLnBrk="0" hangingPunct="1">
        <a:lnSpc>
          <a:spcPct val="90000"/>
        </a:lnSpc>
        <a:spcBef>
          <a:spcPct val="0"/>
        </a:spcBef>
        <a:buNone/>
        <a:defRPr sz="3480" b="1" kern="1200">
          <a:solidFill>
            <a:schemeClr val="accent3"/>
          </a:solidFill>
          <a:latin typeface="+mj-lt"/>
          <a:ea typeface="+mj-ea"/>
          <a:cs typeface="+mj-cs"/>
        </a:defRPr>
      </a:lvl1pPr>
    </p:titleStyle>
    <p:bodyStyle>
      <a:lvl1pPr marL="175846" indent="-175846" algn="l" defTabSz="893296" rtl="0" eaLnBrk="1" latinLnBrk="0" hangingPunct="1">
        <a:lnSpc>
          <a:spcPct val="100000"/>
        </a:lnSpc>
        <a:spcBef>
          <a:spcPts val="488"/>
        </a:spcBef>
        <a:spcAft>
          <a:spcPts val="488"/>
        </a:spcAft>
        <a:buFont typeface="Arial" panose="020B0604020202020204" pitchFamily="34" charset="0"/>
        <a:buChar char="•"/>
        <a:defRPr sz="2400" b="0" kern="1200">
          <a:solidFill>
            <a:schemeClr val="tx1"/>
          </a:solidFill>
          <a:latin typeface="+mn-lt"/>
          <a:ea typeface="+mn-ea"/>
          <a:cs typeface="+mn-cs"/>
        </a:defRPr>
      </a:lvl1pPr>
      <a:lvl2pPr marL="525742" indent="-175248" algn="l" defTabSz="893296" rtl="0" eaLnBrk="1" latinLnBrk="0" hangingPunct="1">
        <a:lnSpc>
          <a:spcPct val="100000"/>
        </a:lnSpc>
        <a:spcBef>
          <a:spcPts val="488"/>
        </a:spcBef>
        <a:spcAft>
          <a:spcPts val="488"/>
        </a:spcAft>
        <a:buFont typeface="Arial" panose="020B0604020202020204" pitchFamily="34" charset="0"/>
        <a:buChar char="•"/>
        <a:defRPr sz="2280" kern="1200">
          <a:solidFill>
            <a:schemeClr val="tx1"/>
          </a:solidFill>
          <a:latin typeface="+mn-lt"/>
          <a:ea typeface="+mn-ea"/>
          <a:cs typeface="+mn-cs"/>
        </a:defRPr>
      </a:lvl2pPr>
      <a:lvl3pPr marL="1053035" indent="-175248" algn="l" defTabSz="893296" rtl="0" eaLnBrk="1" latinLnBrk="0" hangingPunct="1">
        <a:lnSpc>
          <a:spcPct val="100000"/>
        </a:lnSpc>
        <a:spcBef>
          <a:spcPts val="488"/>
        </a:spcBef>
        <a:spcAft>
          <a:spcPts val="488"/>
        </a:spcAft>
        <a:buFont typeface="Arial" panose="020B0604020202020204" pitchFamily="34" charset="0"/>
        <a:buChar char="•"/>
        <a:defRPr sz="1920" kern="1200">
          <a:solidFill>
            <a:schemeClr val="tx1"/>
          </a:solidFill>
          <a:latin typeface="+mn-lt"/>
          <a:ea typeface="+mn-ea"/>
          <a:cs typeface="+mn-cs"/>
        </a:defRPr>
      </a:lvl3pPr>
      <a:lvl4pPr marL="1578776"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4pPr>
      <a:lvl5pPr marL="1930822"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5pPr>
      <a:lvl6pPr marL="2456563"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6pPr>
      <a:lvl7pPr marL="2903210"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7pPr>
      <a:lvl8pPr marL="3349859"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8pPr>
      <a:lvl9pPr marL="3796506"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3296" rtl="0" eaLnBrk="1" latinLnBrk="0" hangingPunct="1">
        <a:defRPr sz="1800" kern="1200">
          <a:solidFill>
            <a:schemeClr val="tx1"/>
          </a:solidFill>
          <a:latin typeface="+mn-lt"/>
          <a:ea typeface="+mn-ea"/>
          <a:cs typeface="+mn-cs"/>
        </a:defRPr>
      </a:lvl1pPr>
      <a:lvl2pPr marL="446648" algn="l" defTabSz="893296" rtl="0" eaLnBrk="1" latinLnBrk="0" hangingPunct="1">
        <a:defRPr sz="1800" kern="1200">
          <a:solidFill>
            <a:schemeClr val="tx1"/>
          </a:solidFill>
          <a:latin typeface="+mn-lt"/>
          <a:ea typeface="+mn-ea"/>
          <a:cs typeface="+mn-cs"/>
        </a:defRPr>
      </a:lvl2pPr>
      <a:lvl3pPr marL="893296" algn="l" defTabSz="893296" rtl="0" eaLnBrk="1" latinLnBrk="0" hangingPunct="1">
        <a:defRPr sz="1800" kern="1200">
          <a:solidFill>
            <a:schemeClr val="tx1"/>
          </a:solidFill>
          <a:latin typeface="+mn-lt"/>
          <a:ea typeface="+mn-ea"/>
          <a:cs typeface="+mn-cs"/>
        </a:defRPr>
      </a:lvl3pPr>
      <a:lvl4pPr marL="1339944" algn="l" defTabSz="893296" rtl="0" eaLnBrk="1" latinLnBrk="0" hangingPunct="1">
        <a:defRPr sz="1800" kern="1200">
          <a:solidFill>
            <a:schemeClr val="tx1"/>
          </a:solidFill>
          <a:latin typeface="+mn-lt"/>
          <a:ea typeface="+mn-ea"/>
          <a:cs typeface="+mn-cs"/>
        </a:defRPr>
      </a:lvl4pPr>
      <a:lvl5pPr marL="1786591" algn="l" defTabSz="893296" rtl="0" eaLnBrk="1" latinLnBrk="0" hangingPunct="1">
        <a:defRPr sz="1800" kern="1200">
          <a:solidFill>
            <a:schemeClr val="tx1"/>
          </a:solidFill>
          <a:latin typeface="+mn-lt"/>
          <a:ea typeface="+mn-ea"/>
          <a:cs typeface="+mn-cs"/>
        </a:defRPr>
      </a:lvl5pPr>
      <a:lvl6pPr marL="2233240" algn="l" defTabSz="893296" rtl="0" eaLnBrk="1" latinLnBrk="0" hangingPunct="1">
        <a:defRPr sz="1800" kern="1200">
          <a:solidFill>
            <a:schemeClr val="tx1"/>
          </a:solidFill>
          <a:latin typeface="+mn-lt"/>
          <a:ea typeface="+mn-ea"/>
          <a:cs typeface="+mn-cs"/>
        </a:defRPr>
      </a:lvl6pPr>
      <a:lvl7pPr marL="2679887" algn="l" defTabSz="893296" rtl="0" eaLnBrk="1" latinLnBrk="0" hangingPunct="1">
        <a:defRPr sz="1800" kern="1200">
          <a:solidFill>
            <a:schemeClr val="tx1"/>
          </a:solidFill>
          <a:latin typeface="+mn-lt"/>
          <a:ea typeface="+mn-ea"/>
          <a:cs typeface="+mn-cs"/>
        </a:defRPr>
      </a:lvl7pPr>
      <a:lvl8pPr marL="3126535" algn="l" defTabSz="893296" rtl="0" eaLnBrk="1" latinLnBrk="0" hangingPunct="1">
        <a:defRPr sz="1800" kern="1200">
          <a:solidFill>
            <a:schemeClr val="tx1"/>
          </a:solidFill>
          <a:latin typeface="+mn-lt"/>
          <a:ea typeface="+mn-ea"/>
          <a:cs typeface="+mn-cs"/>
        </a:defRPr>
      </a:lvl8pPr>
      <a:lvl9pPr marL="3573182" algn="l" defTabSz="893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5736"/>
          <a:stretch/>
        </p:blipFill>
        <p:spPr>
          <a:xfrm>
            <a:off x="0" y="6565591"/>
            <a:ext cx="12192000" cy="292409"/>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3251200" y="4496783"/>
            <a:ext cx="8940801" cy="1849253"/>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72613486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893296" rtl="0" eaLnBrk="1" latinLnBrk="0" hangingPunct="1">
        <a:lnSpc>
          <a:spcPct val="90000"/>
        </a:lnSpc>
        <a:spcBef>
          <a:spcPct val="0"/>
        </a:spcBef>
        <a:buNone/>
        <a:defRPr sz="3480" b="1" kern="1200">
          <a:solidFill>
            <a:schemeClr val="accent3"/>
          </a:solidFill>
          <a:latin typeface="+mj-lt"/>
          <a:ea typeface="+mj-ea"/>
          <a:cs typeface="+mj-cs"/>
        </a:defRPr>
      </a:lvl1pPr>
    </p:titleStyle>
    <p:bodyStyle>
      <a:lvl1pPr marL="175846" indent="-175846" algn="l" defTabSz="893296" rtl="0" eaLnBrk="1" latinLnBrk="0" hangingPunct="1">
        <a:lnSpc>
          <a:spcPct val="100000"/>
        </a:lnSpc>
        <a:spcBef>
          <a:spcPts val="488"/>
        </a:spcBef>
        <a:spcAft>
          <a:spcPts val="488"/>
        </a:spcAft>
        <a:buFont typeface="Arial" panose="020B0604020202020204" pitchFamily="34" charset="0"/>
        <a:buChar char="•"/>
        <a:defRPr sz="2400" b="0" kern="1200">
          <a:solidFill>
            <a:schemeClr val="tx1"/>
          </a:solidFill>
          <a:latin typeface="+mn-lt"/>
          <a:ea typeface="+mn-ea"/>
          <a:cs typeface="+mn-cs"/>
        </a:defRPr>
      </a:lvl1pPr>
      <a:lvl2pPr marL="525742" indent="-175248" algn="l" defTabSz="893296" rtl="0" eaLnBrk="1" latinLnBrk="0" hangingPunct="1">
        <a:lnSpc>
          <a:spcPct val="100000"/>
        </a:lnSpc>
        <a:spcBef>
          <a:spcPts val="488"/>
        </a:spcBef>
        <a:spcAft>
          <a:spcPts val="488"/>
        </a:spcAft>
        <a:buFont typeface="Arial" panose="020B0604020202020204" pitchFamily="34" charset="0"/>
        <a:buChar char="•"/>
        <a:defRPr sz="2280" kern="1200">
          <a:solidFill>
            <a:schemeClr val="tx1"/>
          </a:solidFill>
          <a:latin typeface="+mn-lt"/>
          <a:ea typeface="+mn-ea"/>
          <a:cs typeface="+mn-cs"/>
        </a:defRPr>
      </a:lvl2pPr>
      <a:lvl3pPr marL="1053035" indent="-175248" algn="l" defTabSz="893296" rtl="0" eaLnBrk="1" latinLnBrk="0" hangingPunct="1">
        <a:lnSpc>
          <a:spcPct val="100000"/>
        </a:lnSpc>
        <a:spcBef>
          <a:spcPts val="488"/>
        </a:spcBef>
        <a:spcAft>
          <a:spcPts val="488"/>
        </a:spcAft>
        <a:buFont typeface="Arial" panose="020B0604020202020204" pitchFamily="34" charset="0"/>
        <a:buChar char="•"/>
        <a:defRPr sz="1920" kern="1200">
          <a:solidFill>
            <a:schemeClr val="tx1"/>
          </a:solidFill>
          <a:latin typeface="+mn-lt"/>
          <a:ea typeface="+mn-ea"/>
          <a:cs typeface="+mn-cs"/>
        </a:defRPr>
      </a:lvl3pPr>
      <a:lvl4pPr marL="1578776"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4pPr>
      <a:lvl5pPr marL="1930822"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5pPr>
      <a:lvl6pPr marL="2456563"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6pPr>
      <a:lvl7pPr marL="2903210"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7pPr>
      <a:lvl8pPr marL="3349859"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8pPr>
      <a:lvl9pPr marL="3796506"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3296" rtl="0" eaLnBrk="1" latinLnBrk="0" hangingPunct="1">
        <a:defRPr sz="1800" kern="1200">
          <a:solidFill>
            <a:schemeClr val="tx1"/>
          </a:solidFill>
          <a:latin typeface="+mn-lt"/>
          <a:ea typeface="+mn-ea"/>
          <a:cs typeface="+mn-cs"/>
        </a:defRPr>
      </a:lvl1pPr>
      <a:lvl2pPr marL="446648" algn="l" defTabSz="893296" rtl="0" eaLnBrk="1" latinLnBrk="0" hangingPunct="1">
        <a:defRPr sz="1800" kern="1200">
          <a:solidFill>
            <a:schemeClr val="tx1"/>
          </a:solidFill>
          <a:latin typeface="+mn-lt"/>
          <a:ea typeface="+mn-ea"/>
          <a:cs typeface="+mn-cs"/>
        </a:defRPr>
      </a:lvl2pPr>
      <a:lvl3pPr marL="893296" algn="l" defTabSz="893296" rtl="0" eaLnBrk="1" latinLnBrk="0" hangingPunct="1">
        <a:defRPr sz="1800" kern="1200">
          <a:solidFill>
            <a:schemeClr val="tx1"/>
          </a:solidFill>
          <a:latin typeface="+mn-lt"/>
          <a:ea typeface="+mn-ea"/>
          <a:cs typeface="+mn-cs"/>
        </a:defRPr>
      </a:lvl3pPr>
      <a:lvl4pPr marL="1339944" algn="l" defTabSz="893296" rtl="0" eaLnBrk="1" latinLnBrk="0" hangingPunct="1">
        <a:defRPr sz="1800" kern="1200">
          <a:solidFill>
            <a:schemeClr val="tx1"/>
          </a:solidFill>
          <a:latin typeface="+mn-lt"/>
          <a:ea typeface="+mn-ea"/>
          <a:cs typeface="+mn-cs"/>
        </a:defRPr>
      </a:lvl4pPr>
      <a:lvl5pPr marL="1786591" algn="l" defTabSz="893296" rtl="0" eaLnBrk="1" latinLnBrk="0" hangingPunct="1">
        <a:defRPr sz="1800" kern="1200">
          <a:solidFill>
            <a:schemeClr val="tx1"/>
          </a:solidFill>
          <a:latin typeface="+mn-lt"/>
          <a:ea typeface="+mn-ea"/>
          <a:cs typeface="+mn-cs"/>
        </a:defRPr>
      </a:lvl5pPr>
      <a:lvl6pPr marL="2233240" algn="l" defTabSz="893296" rtl="0" eaLnBrk="1" latinLnBrk="0" hangingPunct="1">
        <a:defRPr sz="1800" kern="1200">
          <a:solidFill>
            <a:schemeClr val="tx1"/>
          </a:solidFill>
          <a:latin typeface="+mn-lt"/>
          <a:ea typeface="+mn-ea"/>
          <a:cs typeface="+mn-cs"/>
        </a:defRPr>
      </a:lvl6pPr>
      <a:lvl7pPr marL="2679887" algn="l" defTabSz="893296" rtl="0" eaLnBrk="1" latinLnBrk="0" hangingPunct="1">
        <a:defRPr sz="1800" kern="1200">
          <a:solidFill>
            <a:schemeClr val="tx1"/>
          </a:solidFill>
          <a:latin typeface="+mn-lt"/>
          <a:ea typeface="+mn-ea"/>
          <a:cs typeface="+mn-cs"/>
        </a:defRPr>
      </a:lvl7pPr>
      <a:lvl8pPr marL="3126535" algn="l" defTabSz="893296" rtl="0" eaLnBrk="1" latinLnBrk="0" hangingPunct="1">
        <a:defRPr sz="1800" kern="1200">
          <a:solidFill>
            <a:schemeClr val="tx1"/>
          </a:solidFill>
          <a:latin typeface="+mn-lt"/>
          <a:ea typeface="+mn-ea"/>
          <a:cs typeface="+mn-cs"/>
        </a:defRPr>
      </a:lvl8pPr>
      <a:lvl9pPr marL="3573182" algn="l" defTabSz="893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5736"/>
          <a:stretch/>
        </p:blipFill>
        <p:spPr>
          <a:xfrm>
            <a:off x="0" y="6565591"/>
            <a:ext cx="12192000" cy="292409"/>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3251200" y="4496783"/>
            <a:ext cx="8940801" cy="1849253"/>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3296" rtl="0" eaLnBrk="1" fontAlgn="auto" latinLnBrk="0" hangingPunct="1">
                <a:lnSpc>
                  <a:spcPct val="100000"/>
                </a:lnSpc>
                <a:spcBef>
                  <a:spcPts val="0"/>
                </a:spcBef>
                <a:spcAft>
                  <a:spcPts val="0"/>
                </a:spcAft>
                <a:buClrTx/>
                <a:buSzTx/>
                <a:buFontTx/>
                <a:buNone/>
                <a:tabLst/>
                <a:defRPr/>
              </a:pPr>
              <a:endParaRPr kumimoji="0" lang="en-GB" sz="120" b="0" i="0" u="none" strike="noStrike" kern="1200" cap="none" spc="0" normalizeH="0" baseline="0" noProof="0">
                <a:ln>
                  <a:noFill/>
                </a:ln>
                <a:solidFill>
                  <a:srgbClr val="FF0000"/>
                </a:solidFill>
                <a:effectLst/>
                <a:uLnTx/>
                <a:uFillTx/>
                <a:latin typeface="Arial"/>
                <a:ea typeface="+mn-ea"/>
                <a:cs typeface="+mn-cs"/>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46617478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893296" rtl="0" eaLnBrk="1" latinLnBrk="0" hangingPunct="1">
        <a:lnSpc>
          <a:spcPct val="90000"/>
        </a:lnSpc>
        <a:spcBef>
          <a:spcPct val="0"/>
        </a:spcBef>
        <a:buNone/>
        <a:defRPr sz="3480" b="1" kern="1200">
          <a:solidFill>
            <a:schemeClr val="accent3"/>
          </a:solidFill>
          <a:latin typeface="+mj-lt"/>
          <a:ea typeface="+mj-ea"/>
          <a:cs typeface="+mj-cs"/>
        </a:defRPr>
      </a:lvl1pPr>
    </p:titleStyle>
    <p:bodyStyle>
      <a:lvl1pPr marL="175846" indent="-175846" algn="l" defTabSz="893296" rtl="0" eaLnBrk="1" latinLnBrk="0" hangingPunct="1">
        <a:lnSpc>
          <a:spcPct val="100000"/>
        </a:lnSpc>
        <a:spcBef>
          <a:spcPts val="488"/>
        </a:spcBef>
        <a:spcAft>
          <a:spcPts val="488"/>
        </a:spcAft>
        <a:buFont typeface="Arial" panose="020B0604020202020204" pitchFamily="34" charset="0"/>
        <a:buChar char="•"/>
        <a:defRPr sz="2400" b="0" kern="1200">
          <a:solidFill>
            <a:schemeClr val="tx1"/>
          </a:solidFill>
          <a:latin typeface="+mn-lt"/>
          <a:ea typeface="+mn-ea"/>
          <a:cs typeface="+mn-cs"/>
        </a:defRPr>
      </a:lvl1pPr>
      <a:lvl2pPr marL="525742" indent="-175248" algn="l" defTabSz="893296" rtl="0" eaLnBrk="1" latinLnBrk="0" hangingPunct="1">
        <a:lnSpc>
          <a:spcPct val="100000"/>
        </a:lnSpc>
        <a:spcBef>
          <a:spcPts val="488"/>
        </a:spcBef>
        <a:spcAft>
          <a:spcPts val="488"/>
        </a:spcAft>
        <a:buFont typeface="Arial" panose="020B0604020202020204" pitchFamily="34" charset="0"/>
        <a:buChar char="•"/>
        <a:defRPr sz="2280" kern="1200">
          <a:solidFill>
            <a:schemeClr val="tx1"/>
          </a:solidFill>
          <a:latin typeface="+mn-lt"/>
          <a:ea typeface="+mn-ea"/>
          <a:cs typeface="+mn-cs"/>
        </a:defRPr>
      </a:lvl2pPr>
      <a:lvl3pPr marL="1053035" indent="-175248" algn="l" defTabSz="893296" rtl="0" eaLnBrk="1" latinLnBrk="0" hangingPunct="1">
        <a:lnSpc>
          <a:spcPct val="100000"/>
        </a:lnSpc>
        <a:spcBef>
          <a:spcPts val="488"/>
        </a:spcBef>
        <a:spcAft>
          <a:spcPts val="488"/>
        </a:spcAft>
        <a:buFont typeface="Arial" panose="020B0604020202020204" pitchFamily="34" charset="0"/>
        <a:buChar char="•"/>
        <a:defRPr sz="1920" kern="1200">
          <a:solidFill>
            <a:schemeClr val="tx1"/>
          </a:solidFill>
          <a:latin typeface="+mn-lt"/>
          <a:ea typeface="+mn-ea"/>
          <a:cs typeface="+mn-cs"/>
        </a:defRPr>
      </a:lvl3pPr>
      <a:lvl4pPr marL="1578776"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4pPr>
      <a:lvl5pPr marL="1930822" indent="-175248" algn="l" defTabSz="893296" rtl="0" eaLnBrk="1" latinLnBrk="0" hangingPunct="1">
        <a:lnSpc>
          <a:spcPct val="100000"/>
        </a:lnSpc>
        <a:spcBef>
          <a:spcPts val="488"/>
        </a:spcBef>
        <a:spcAft>
          <a:spcPts val="488"/>
        </a:spcAft>
        <a:buFont typeface="Arial" panose="020B0604020202020204" pitchFamily="34" charset="0"/>
        <a:buChar char="•"/>
        <a:defRPr sz="1800" kern="1200">
          <a:solidFill>
            <a:schemeClr val="tx1"/>
          </a:solidFill>
          <a:latin typeface="+mn-lt"/>
          <a:ea typeface="+mn-ea"/>
          <a:cs typeface="+mn-cs"/>
        </a:defRPr>
      </a:lvl5pPr>
      <a:lvl6pPr marL="2456563"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6pPr>
      <a:lvl7pPr marL="2903210"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7pPr>
      <a:lvl8pPr marL="3349859"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8pPr>
      <a:lvl9pPr marL="3796506" indent="-223324" algn="l" defTabSz="893296" rtl="0" eaLnBrk="1" latinLnBrk="0" hangingPunct="1">
        <a:lnSpc>
          <a:spcPct val="90000"/>
        </a:lnSpc>
        <a:spcBef>
          <a:spcPts val="48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3296" rtl="0" eaLnBrk="1" latinLnBrk="0" hangingPunct="1">
        <a:defRPr sz="1800" kern="1200">
          <a:solidFill>
            <a:schemeClr val="tx1"/>
          </a:solidFill>
          <a:latin typeface="+mn-lt"/>
          <a:ea typeface="+mn-ea"/>
          <a:cs typeface="+mn-cs"/>
        </a:defRPr>
      </a:lvl1pPr>
      <a:lvl2pPr marL="446648" algn="l" defTabSz="893296" rtl="0" eaLnBrk="1" latinLnBrk="0" hangingPunct="1">
        <a:defRPr sz="1800" kern="1200">
          <a:solidFill>
            <a:schemeClr val="tx1"/>
          </a:solidFill>
          <a:latin typeface="+mn-lt"/>
          <a:ea typeface="+mn-ea"/>
          <a:cs typeface="+mn-cs"/>
        </a:defRPr>
      </a:lvl2pPr>
      <a:lvl3pPr marL="893296" algn="l" defTabSz="893296" rtl="0" eaLnBrk="1" latinLnBrk="0" hangingPunct="1">
        <a:defRPr sz="1800" kern="1200">
          <a:solidFill>
            <a:schemeClr val="tx1"/>
          </a:solidFill>
          <a:latin typeface="+mn-lt"/>
          <a:ea typeface="+mn-ea"/>
          <a:cs typeface="+mn-cs"/>
        </a:defRPr>
      </a:lvl3pPr>
      <a:lvl4pPr marL="1339944" algn="l" defTabSz="893296" rtl="0" eaLnBrk="1" latinLnBrk="0" hangingPunct="1">
        <a:defRPr sz="1800" kern="1200">
          <a:solidFill>
            <a:schemeClr val="tx1"/>
          </a:solidFill>
          <a:latin typeface="+mn-lt"/>
          <a:ea typeface="+mn-ea"/>
          <a:cs typeface="+mn-cs"/>
        </a:defRPr>
      </a:lvl4pPr>
      <a:lvl5pPr marL="1786591" algn="l" defTabSz="893296" rtl="0" eaLnBrk="1" latinLnBrk="0" hangingPunct="1">
        <a:defRPr sz="1800" kern="1200">
          <a:solidFill>
            <a:schemeClr val="tx1"/>
          </a:solidFill>
          <a:latin typeface="+mn-lt"/>
          <a:ea typeface="+mn-ea"/>
          <a:cs typeface="+mn-cs"/>
        </a:defRPr>
      </a:lvl5pPr>
      <a:lvl6pPr marL="2233240" algn="l" defTabSz="893296" rtl="0" eaLnBrk="1" latinLnBrk="0" hangingPunct="1">
        <a:defRPr sz="1800" kern="1200">
          <a:solidFill>
            <a:schemeClr val="tx1"/>
          </a:solidFill>
          <a:latin typeface="+mn-lt"/>
          <a:ea typeface="+mn-ea"/>
          <a:cs typeface="+mn-cs"/>
        </a:defRPr>
      </a:lvl6pPr>
      <a:lvl7pPr marL="2679887" algn="l" defTabSz="893296" rtl="0" eaLnBrk="1" latinLnBrk="0" hangingPunct="1">
        <a:defRPr sz="1800" kern="1200">
          <a:solidFill>
            <a:schemeClr val="tx1"/>
          </a:solidFill>
          <a:latin typeface="+mn-lt"/>
          <a:ea typeface="+mn-ea"/>
          <a:cs typeface="+mn-cs"/>
        </a:defRPr>
      </a:lvl7pPr>
      <a:lvl8pPr marL="3126535" algn="l" defTabSz="893296" rtl="0" eaLnBrk="1" latinLnBrk="0" hangingPunct="1">
        <a:defRPr sz="1800" kern="1200">
          <a:solidFill>
            <a:schemeClr val="tx1"/>
          </a:solidFill>
          <a:latin typeface="+mn-lt"/>
          <a:ea typeface="+mn-ea"/>
          <a:cs typeface="+mn-cs"/>
        </a:defRPr>
      </a:lvl8pPr>
      <a:lvl9pPr marL="3573182" algn="l" defTabSz="893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hink.gov.uk/resource/expect-the-unexpect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youtu.be/YOwYPhJfYx4" TargetMode="Externa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6.xm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image" Target="../media/image44.emf"/><Relationship Id="rId5" Type="http://schemas.openxmlformats.org/officeDocument/2006/relationships/image" Target="../media/image43.jpeg"/><Relationship Id="rId4" Type="http://schemas.openxmlformats.org/officeDocument/2006/relationships/image" Target="../media/image42.emf"/></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hyperlink" Target="https://roadsafety.scot/learning/first/streetsense2/breaking-news/" TargetMode="Externa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875" y="2324146"/>
            <a:ext cx="9144000" cy="2387600"/>
          </a:xfrm>
        </p:spPr>
        <p:txBody>
          <a:bodyPr>
            <a:noAutofit/>
          </a:bodyPr>
          <a:lstStyle/>
          <a:p>
            <a:r>
              <a:rPr lang="en-GB" sz="9600" b="1" dirty="0" smtClean="0">
                <a:solidFill>
                  <a:srgbClr val="00B0F0"/>
                </a:solidFill>
                <a:latin typeface="Century Gothic" panose="020B0502020202020204" pitchFamily="34" charset="0"/>
              </a:rPr>
              <a:t>Road Safety Week 2020</a:t>
            </a:r>
            <a:endParaRPr lang="en-GB" sz="9600" b="1" dirty="0">
              <a:solidFill>
                <a:srgbClr val="00B0F0"/>
              </a:solidFill>
              <a:latin typeface="Century Gothic" panose="020B0502020202020204" pitchFamily="34" charset="0"/>
            </a:endParaRPr>
          </a:p>
        </p:txBody>
      </p:sp>
      <p:sp>
        <p:nvSpPr>
          <p:cNvPr id="3" name="Subtitle 2"/>
          <p:cNvSpPr>
            <a:spLocks noGrp="1"/>
          </p:cNvSpPr>
          <p:nvPr>
            <p:ph type="subTitle" idx="1"/>
          </p:nvPr>
        </p:nvSpPr>
        <p:spPr>
          <a:xfrm>
            <a:off x="1654629" y="5574529"/>
            <a:ext cx="9144000" cy="1655762"/>
          </a:xfrm>
        </p:spPr>
        <p:txBody>
          <a:bodyPr>
            <a:normAutofit/>
          </a:bodyPr>
          <a:lstStyle/>
          <a:p>
            <a:r>
              <a:rPr lang="en-GB" sz="3200" dirty="0" smtClean="0">
                <a:latin typeface="Century Gothic" panose="020B0502020202020204" pitchFamily="34" charset="0"/>
              </a:rPr>
              <a:t>Primary 4 -7 </a:t>
            </a:r>
            <a:endParaRPr lang="en-GB" sz="3200" dirty="0">
              <a:latin typeface="Century Gothic" panose="020B0502020202020204" pitchFamily="34" charset="0"/>
            </a:endParaRPr>
          </a:p>
        </p:txBody>
      </p:sp>
    </p:spTree>
    <p:extLst>
      <p:ext uri="{BB962C8B-B14F-4D97-AF65-F5344CB8AC3E}">
        <p14:creationId xmlns:p14="http://schemas.microsoft.com/office/powerpoint/2010/main" val="69059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P5b</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062514"/>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59226173"/>
                    </a:ext>
                  </a:extLst>
                </a:gridCol>
                <a:gridCol w="5257800">
                  <a:extLst>
                    <a:ext uri="{9D8B030D-6E8A-4147-A177-3AD203B41FA5}">
                      <a16:colId xmlns:a16="http://schemas.microsoft.com/office/drawing/2014/main" val="1966046617"/>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9</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40258150"/>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437822318"/>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915399534"/>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4</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051281175"/>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629567040"/>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519374878"/>
                  </a:ext>
                </a:extLst>
              </a:tr>
            </a:tbl>
          </a:graphicData>
        </a:graphic>
      </p:graphicFrame>
    </p:spTree>
    <p:extLst>
      <p:ext uri="{BB962C8B-B14F-4D97-AF65-F5344CB8AC3E}">
        <p14:creationId xmlns:p14="http://schemas.microsoft.com/office/powerpoint/2010/main" val="115210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P5c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3389151"/>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53652753"/>
                    </a:ext>
                  </a:extLst>
                </a:gridCol>
                <a:gridCol w="5257800">
                  <a:extLst>
                    <a:ext uri="{9D8B030D-6E8A-4147-A177-3AD203B41FA5}">
                      <a16:colId xmlns:a16="http://schemas.microsoft.com/office/drawing/2014/main" val="2421768482"/>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9</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707973829"/>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141485647"/>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952309453"/>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2</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511976328"/>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17</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882073503"/>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17312126"/>
                  </a:ext>
                </a:extLst>
              </a:tr>
            </a:tbl>
          </a:graphicData>
        </a:graphic>
      </p:graphicFrame>
    </p:spTree>
    <p:extLst>
      <p:ext uri="{BB962C8B-B14F-4D97-AF65-F5344CB8AC3E}">
        <p14:creationId xmlns:p14="http://schemas.microsoft.com/office/powerpoint/2010/main" val="79587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P6a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3905687"/>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06902751"/>
                    </a:ext>
                  </a:extLst>
                </a:gridCol>
                <a:gridCol w="5257800">
                  <a:extLst>
                    <a:ext uri="{9D8B030D-6E8A-4147-A177-3AD203B41FA5}">
                      <a16:colId xmlns:a16="http://schemas.microsoft.com/office/drawing/2014/main" val="3233515984"/>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11</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452289854"/>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3</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160321554"/>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287801466"/>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5</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78135651"/>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11</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725128398"/>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529001959"/>
                  </a:ext>
                </a:extLst>
              </a:tr>
            </a:tbl>
          </a:graphicData>
        </a:graphic>
      </p:graphicFrame>
    </p:spTree>
    <p:extLst>
      <p:ext uri="{BB962C8B-B14F-4D97-AF65-F5344CB8AC3E}">
        <p14:creationId xmlns:p14="http://schemas.microsoft.com/office/powerpoint/2010/main" val="126833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P6b</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0562158"/>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49469039"/>
                    </a:ext>
                  </a:extLst>
                </a:gridCol>
                <a:gridCol w="5257800">
                  <a:extLst>
                    <a:ext uri="{9D8B030D-6E8A-4147-A177-3AD203B41FA5}">
                      <a16:colId xmlns:a16="http://schemas.microsoft.com/office/drawing/2014/main" val="2864842105"/>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8</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158587790"/>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181419909"/>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612480425"/>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11</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160431659"/>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8</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951075066"/>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535269931"/>
                  </a:ext>
                </a:extLst>
              </a:tr>
            </a:tbl>
          </a:graphicData>
        </a:graphic>
      </p:graphicFrame>
    </p:spTree>
    <p:extLst>
      <p:ext uri="{BB962C8B-B14F-4D97-AF65-F5344CB8AC3E}">
        <p14:creationId xmlns:p14="http://schemas.microsoft.com/office/powerpoint/2010/main" val="203627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P6c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517136"/>
              </p:ext>
            </p:extLst>
          </p:nvPr>
        </p:nvGraphicFramePr>
        <p:xfrm>
          <a:off x="838200" y="1825625"/>
          <a:ext cx="10515600" cy="467096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75788768"/>
                    </a:ext>
                  </a:extLst>
                </a:gridCol>
                <a:gridCol w="5257800">
                  <a:extLst>
                    <a:ext uri="{9D8B030D-6E8A-4147-A177-3AD203B41FA5}">
                      <a16:colId xmlns:a16="http://schemas.microsoft.com/office/drawing/2014/main" val="1068589751"/>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12</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707897960"/>
                  </a:ext>
                </a:extLst>
              </a:tr>
              <a:tr h="860969">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699787716"/>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134486553"/>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5</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274401435"/>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4</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453487104"/>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362726805"/>
                  </a:ext>
                </a:extLst>
              </a:tr>
            </a:tbl>
          </a:graphicData>
        </a:graphic>
      </p:graphicFrame>
    </p:spTree>
    <p:extLst>
      <p:ext uri="{BB962C8B-B14F-4D97-AF65-F5344CB8AC3E}">
        <p14:creationId xmlns:p14="http://schemas.microsoft.com/office/powerpoint/2010/main" val="52161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P6 stage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517136"/>
              </p:ext>
            </p:extLst>
          </p:nvPr>
        </p:nvGraphicFramePr>
        <p:xfrm>
          <a:off x="838200" y="1825625"/>
          <a:ext cx="10515600" cy="467096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75788768"/>
                    </a:ext>
                  </a:extLst>
                </a:gridCol>
                <a:gridCol w="5257800">
                  <a:extLst>
                    <a:ext uri="{9D8B030D-6E8A-4147-A177-3AD203B41FA5}">
                      <a16:colId xmlns:a16="http://schemas.microsoft.com/office/drawing/2014/main" val="1068589751"/>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31</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707897960"/>
                  </a:ext>
                </a:extLst>
              </a:tr>
              <a:tr h="860969">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6</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699787716"/>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134486553"/>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21</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274401435"/>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453487104"/>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362726805"/>
                  </a:ext>
                </a:extLst>
              </a:tr>
            </a:tbl>
          </a:graphicData>
        </a:graphic>
      </p:graphicFrame>
    </p:spTree>
    <p:extLst>
      <p:ext uri="{BB962C8B-B14F-4D97-AF65-F5344CB8AC3E}">
        <p14:creationId xmlns:p14="http://schemas.microsoft.com/office/powerpoint/2010/main" val="52161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P7a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1576936"/>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56663566"/>
                    </a:ext>
                  </a:extLst>
                </a:gridCol>
                <a:gridCol w="5257800">
                  <a:extLst>
                    <a:ext uri="{9D8B030D-6E8A-4147-A177-3AD203B41FA5}">
                      <a16:colId xmlns:a16="http://schemas.microsoft.com/office/drawing/2014/main" val="271836458"/>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15</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407851705"/>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4</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991145639"/>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151976963"/>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7</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244524597"/>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6</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659036084"/>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165023954"/>
                  </a:ext>
                </a:extLst>
              </a:tr>
            </a:tbl>
          </a:graphicData>
        </a:graphic>
      </p:graphicFrame>
    </p:spTree>
    <p:extLst>
      <p:ext uri="{BB962C8B-B14F-4D97-AF65-F5344CB8AC3E}">
        <p14:creationId xmlns:p14="http://schemas.microsoft.com/office/powerpoint/2010/main" val="299725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P7b</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9262854"/>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97190535"/>
                    </a:ext>
                  </a:extLst>
                </a:gridCol>
                <a:gridCol w="5257800">
                  <a:extLst>
                    <a:ext uri="{9D8B030D-6E8A-4147-A177-3AD203B41FA5}">
                      <a16:colId xmlns:a16="http://schemas.microsoft.com/office/drawing/2014/main" val="4171863452"/>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4</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079127907"/>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509665058"/>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40677437"/>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688462356"/>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9</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938977304"/>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19799330"/>
                  </a:ext>
                </a:extLst>
              </a:tr>
            </a:tbl>
          </a:graphicData>
        </a:graphic>
      </p:graphicFrame>
    </p:spTree>
    <p:extLst>
      <p:ext uri="{BB962C8B-B14F-4D97-AF65-F5344CB8AC3E}">
        <p14:creationId xmlns:p14="http://schemas.microsoft.com/office/powerpoint/2010/main" val="122392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P7c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9275946"/>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67938015"/>
                    </a:ext>
                  </a:extLst>
                </a:gridCol>
                <a:gridCol w="5257800">
                  <a:extLst>
                    <a:ext uri="{9D8B030D-6E8A-4147-A177-3AD203B41FA5}">
                      <a16:colId xmlns:a16="http://schemas.microsoft.com/office/drawing/2014/main" val="2066567112"/>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756268057"/>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3</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291811627"/>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339805762"/>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4</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71126826"/>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4</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001725417"/>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805380023"/>
                  </a:ext>
                </a:extLst>
              </a:tr>
            </a:tbl>
          </a:graphicData>
        </a:graphic>
      </p:graphicFrame>
    </p:spTree>
    <p:extLst>
      <p:ext uri="{BB962C8B-B14F-4D97-AF65-F5344CB8AC3E}">
        <p14:creationId xmlns:p14="http://schemas.microsoft.com/office/powerpoint/2010/main" val="399070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Whole </a:t>
            </a:r>
            <a:r>
              <a:rPr lang="en-GB" dirty="0" smtClean="0"/>
              <a:t>School (at the time of totalling)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4461585"/>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081129180"/>
                    </a:ext>
                  </a:extLst>
                </a:gridCol>
                <a:gridCol w="5257800">
                  <a:extLst>
                    <a:ext uri="{9D8B030D-6E8A-4147-A177-3AD203B41FA5}">
                      <a16:colId xmlns:a16="http://schemas.microsoft.com/office/drawing/2014/main" val="1980940200"/>
                    </a:ext>
                  </a:extLst>
                </a:gridCol>
              </a:tblGrid>
              <a:tr h="370840">
                <a:tc>
                  <a:txBody>
                    <a:bodyPr/>
                    <a:lstStyle/>
                    <a:p>
                      <a:r>
                        <a:rPr lang="en-GB" sz="4400" b="0" dirty="0" smtClean="0">
                          <a:solidFill>
                            <a:schemeClr val="tx1"/>
                          </a:solidFill>
                          <a:latin typeface="Century Gothic" panose="020B0502020202020204" pitchFamily="34" charset="0"/>
                        </a:rPr>
                        <a:t>Walk </a:t>
                      </a:r>
                      <a:endParaRPr lang="en-GB" sz="4400" b="0" dirty="0">
                        <a:solidFill>
                          <a:schemeClr val="tx1"/>
                        </a:solidFill>
                        <a:latin typeface="Century Gothic" panose="020B0502020202020204" pitchFamily="34" charset="0"/>
                      </a:endParaRPr>
                    </a:p>
                  </a:txBody>
                  <a:tcPr/>
                </a:tc>
                <a:tc>
                  <a:txBody>
                    <a:bodyPr/>
                    <a:lstStyle/>
                    <a:p>
                      <a:r>
                        <a:rPr lang="en-GB" dirty="0" smtClean="0"/>
                        <a:t>181</a:t>
                      </a:r>
                      <a:endParaRPr lang="en-GB" dirty="0"/>
                    </a:p>
                  </a:txBody>
                  <a:tcPr/>
                </a:tc>
                <a:extLst>
                  <a:ext uri="{0D108BD9-81ED-4DB2-BD59-A6C34878D82A}">
                    <a16:rowId xmlns:a16="http://schemas.microsoft.com/office/drawing/2014/main" val="1007123964"/>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dirty="0" smtClean="0"/>
                        <a:t>24</a:t>
                      </a:r>
                      <a:endParaRPr lang="en-GB" dirty="0"/>
                    </a:p>
                  </a:txBody>
                  <a:tcPr/>
                </a:tc>
                <a:extLst>
                  <a:ext uri="{0D108BD9-81ED-4DB2-BD59-A6C34878D82A}">
                    <a16:rowId xmlns:a16="http://schemas.microsoft.com/office/drawing/2014/main" val="2048743729"/>
                  </a:ext>
                </a:extLst>
              </a:tr>
              <a:tr h="370840">
                <a:tc>
                  <a:txBody>
                    <a:bodyPr/>
                    <a:lstStyle/>
                    <a:p>
                      <a:r>
                        <a:rPr lang="en-GB" sz="4400" dirty="0" smtClean="0">
                          <a:latin typeface="Century Gothic" panose="020B0502020202020204" pitchFamily="34" charset="0"/>
                        </a:rPr>
                        <a:t>Scoot </a:t>
                      </a:r>
                      <a:endParaRPr lang="en-GB" sz="4400" dirty="0">
                        <a:latin typeface="Century Gothic" panose="020B0502020202020204" pitchFamily="34" charset="0"/>
                      </a:endParaRPr>
                    </a:p>
                  </a:txBody>
                  <a:tcPr/>
                </a:tc>
                <a:tc>
                  <a:txBody>
                    <a:bodyPr/>
                    <a:lstStyle/>
                    <a:p>
                      <a:r>
                        <a:rPr lang="en-GB" dirty="0" smtClean="0"/>
                        <a:t>23</a:t>
                      </a:r>
                      <a:endParaRPr lang="en-GB" dirty="0"/>
                    </a:p>
                  </a:txBody>
                  <a:tcPr/>
                </a:tc>
                <a:extLst>
                  <a:ext uri="{0D108BD9-81ED-4DB2-BD59-A6C34878D82A}">
                    <a16:rowId xmlns:a16="http://schemas.microsoft.com/office/drawing/2014/main" val="1463384410"/>
                  </a:ext>
                </a:extLst>
              </a:tr>
              <a:tr h="370840">
                <a:tc>
                  <a:txBody>
                    <a:bodyPr/>
                    <a:lstStyle/>
                    <a:p>
                      <a:r>
                        <a:rPr lang="en-GB" sz="4400" dirty="0" smtClean="0">
                          <a:latin typeface="Century Gothic" panose="020B0502020202020204" pitchFamily="34" charset="0"/>
                        </a:rPr>
                        <a:t>Bus </a:t>
                      </a:r>
                      <a:endParaRPr lang="en-GB" sz="4400" dirty="0">
                        <a:latin typeface="Century Gothic" panose="020B0502020202020204" pitchFamily="34" charset="0"/>
                      </a:endParaRPr>
                    </a:p>
                  </a:txBody>
                  <a:tcPr/>
                </a:tc>
                <a:tc>
                  <a:txBody>
                    <a:bodyPr/>
                    <a:lstStyle/>
                    <a:p>
                      <a:r>
                        <a:rPr lang="en-GB" dirty="0" smtClean="0"/>
                        <a:t>104</a:t>
                      </a:r>
                      <a:endParaRPr lang="en-GB" dirty="0"/>
                    </a:p>
                  </a:txBody>
                  <a:tcPr/>
                </a:tc>
                <a:extLst>
                  <a:ext uri="{0D108BD9-81ED-4DB2-BD59-A6C34878D82A}">
                    <a16:rowId xmlns:a16="http://schemas.microsoft.com/office/drawing/2014/main" val="3855653475"/>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dirty="0" smtClean="0"/>
                        <a:t>184</a:t>
                      </a:r>
                      <a:endParaRPr lang="en-GB" dirty="0"/>
                    </a:p>
                  </a:txBody>
                  <a:tcPr/>
                </a:tc>
                <a:extLst>
                  <a:ext uri="{0D108BD9-81ED-4DB2-BD59-A6C34878D82A}">
                    <a16:rowId xmlns:a16="http://schemas.microsoft.com/office/drawing/2014/main" val="3118404298"/>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endParaRPr lang="en-GB"/>
                    </a:p>
                  </a:txBody>
                  <a:tcPr/>
                </a:tc>
                <a:extLst>
                  <a:ext uri="{0D108BD9-81ED-4DB2-BD59-A6C34878D82A}">
                    <a16:rowId xmlns:a16="http://schemas.microsoft.com/office/drawing/2014/main" val="2261168520"/>
                  </a:ext>
                </a:extLst>
              </a:tr>
            </a:tbl>
          </a:graphicData>
        </a:graphic>
      </p:graphicFrame>
    </p:spTree>
    <p:extLst>
      <p:ext uri="{BB962C8B-B14F-4D97-AF65-F5344CB8AC3E}">
        <p14:creationId xmlns:p14="http://schemas.microsoft.com/office/powerpoint/2010/main" val="113229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solidFill>
                  <a:srgbClr val="00B0F0"/>
                </a:solidFill>
                <a:latin typeface="Century Gothic" panose="020B0502020202020204" pitchFamily="34" charset="0"/>
              </a:rPr>
              <a:t>‘Safe Travel to School’</a:t>
            </a:r>
            <a:endParaRPr lang="en-GB" sz="6000" dirty="0">
              <a:solidFill>
                <a:srgbClr val="00B0F0"/>
              </a:solidFill>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a:t>The theme for Road Safety week at TMPS this year is ‘Safe travel to school’. Please use some of the suggested activities and links below to plan a few activities for your class to support their understanding of what safe travel looks like. On Friday 20</a:t>
            </a:r>
            <a:r>
              <a:rPr lang="en-GB" baseline="30000" dirty="0"/>
              <a:t>th</a:t>
            </a:r>
            <a:r>
              <a:rPr lang="en-GB" dirty="0"/>
              <a:t> November 2020, we will host a whole school assembly to share all of the learning that has been taking place throughout the week and to reiterate the key messages to all of our pupils.</a:t>
            </a:r>
          </a:p>
          <a:p>
            <a:pPr marL="0" indent="0">
              <a:buNone/>
            </a:pPr>
            <a:endParaRPr lang="en-GB" dirty="0"/>
          </a:p>
        </p:txBody>
      </p:sp>
    </p:spTree>
    <p:extLst>
      <p:ext uri="{BB962C8B-B14F-4D97-AF65-F5344CB8AC3E}">
        <p14:creationId xmlns:p14="http://schemas.microsoft.com/office/powerpoint/2010/main" val="3305918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77554" y="3054214"/>
            <a:ext cx="9144000" cy="2387600"/>
          </a:xfrm>
        </p:spPr>
        <p:txBody>
          <a:bodyPr>
            <a:noAutofit/>
          </a:bodyPr>
          <a:lstStyle/>
          <a:p>
            <a:r>
              <a:rPr lang="en-GB" sz="8800" b="1" dirty="0" smtClean="0">
                <a:solidFill>
                  <a:schemeClr val="bg1"/>
                </a:solidFill>
                <a:latin typeface="Century Gothic" panose="020B0502020202020204" pitchFamily="34" charset="0"/>
              </a:rPr>
              <a:t>Whole School Poster Challenge</a:t>
            </a:r>
            <a:r>
              <a:rPr lang="en-GB" sz="8800" b="1" dirty="0" smtClean="0">
                <a:latin typeface="Century Gothic" panose="020B0502020202020204" pitchFamily="34" charset="0"/>
              </a:rPr>
              <a:t/>
            </a:r>
            <a:br>
              <a:rPr lang="en-GB" sz="8800" b="1" dirty="0" smtClean="0">
                <a:latin typeface="Century Gothic" panose="020B0502020202020204" pitchFamily="34" charset="0"/>
              </a:rPr>
            </a:br>
            <a:r>
              <a:rPr lang="en-GB" sz="4400" b="1" dirty="0" smtClean="0">
                <a:solidFill>
                  <a:srgbClr val="00B0F0"/>
                </a:solidFill>
                <a:latin typeface="Century Gothic" panose="020B0502020202020204" pitchFamily="34" charset="0"/>
              </a:rPr>
              <a:t>(Art Task)</a:t>
            </a:r>
            <a:endParaRPr lang="en-GB" sz="44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4223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Safe Travel to School Poster Challenge</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GB" dirty="0" smtClean="0">
                <a:latin typeface="Century Gothic" panose="020B0502020202020204" pitchFamily="34" charset="0"/>
              </a:rPr>
              <a:t>Create an eye-catching poster to remind pupils/parents/carers to travel safely to school. </a:t>
            </a:r>
          </a:p>
          <a:p>
            <a:pPr marL="0" indent="0">
              <a:buNone/>
            </a:pP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You can choose any of the focus themes from this week including:</a:t>
            </a:r>
          </a:p>
          <a:p>
            <a:r>
              <a:rPr lang="en-GB" dirty="0" smtClean="0">
                <a:latin typeface="Century Gothic" panose="020B0502020202020204" pitchFamily="34" charset="0"/>
              </a:rPr>
              <a:t>the importance of being seen when it is dark</a:t>
            </a:r>
          </a:p>
          <a:p>
            <a:r>
              <a:rPr lang="en-GB" dirty="0" smtClean="0">
                <a:latin typeface="Century Gothic" panose="020B0502020202020204" pitchFamily="34" charset="0"/>
              </a:rPr>
              <a:t>safe cycling </a:t>
            </a:r>
          </a:p>
          <a:p>
            <a:r>
              <a:rPr lang="en-GB" dirty="0">
                <a:latin typeface="Century Gothic" panose="020B0502020202020204" pitchFamily="34" charset="0"/>
              </a:rPr>
              <a:t>a</a:t>
            </a:r>
            <a:r>
              <a:rPr lang="en-GB" dirty="0" smtClean="0">
                <a:latin typeface="Century Gothic" panose="020B0502020202020204" pitchFamily="34" charset="0"/>
              </a:rPr>
              <a:t>voiding hazards</a:t>
            </a:r>
          </a:p>
          <a:p>
            <a:r>
              <a:rPr lang="en-GB" dirty="0" smtClean="0">
                <a:latin typeface="Century Gothic" panose="020B0502020202020204" pitchFamily="34" charset="0"/>
              </a:rPr>
              <a:t>what to do in an emergency</a:t>
            </a:r>
          </a:p>
          <a:p>
            <a:endParaRPr lang="en-GB" dirty="0"/>
          </a:p>
        </p:txBody>
      </p:sp>
    </p:spTree>
    <p:extLst>
      <p:ext uri="{BB962C8B-B14F-4D97-AF65-F5344CB8AC3E}">
        <p14:creationId xmlns:p14="http://schemas.microsoft.com/office/powerpoint/2010/main" val="3282457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Century Gothic" panose="020B0502020202020204" pitchFamily="34" charset="0"/>
              </a:rPr>
              <a:t>Safe Travel to School Poster Challenge</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latin typeface="Century Gothic" panose="020B0502020202020204" pitchFamily="34" charset="0"/>
              </a:rPr>
              <a:t>All posters should be submitted by Thursday 19</a:t>
            </a:r>
            <a:r>
              <a:rPr lang="en-GB" sz="3200" baseline="30000" dirty="0" smtClean="0">
                <a:latin typeface="Century Gothic" panose="020B0502020202020204" pitchFamily="34" charset="0"/>
              </a:rPr>
              <a:t>th</a:t>
            </a:r>
            <a:r>
              <a:rPr lang="en-GB" sz="3200" dirty="0" smtClean="0">
                <a:latin typeface="Century Gothic" panose="020B0502020202020204" pitchFamily="34" charset="0"/>
              </a:rPr>
              <a:t> November and some will be selected to be shared at the whole school assembly on Friday 20</a:t>
            </a:r>
            <a:r>
              <a:rPr lang="en-GB" sz="3200" baseline="30000" dirty="0" smtClean="0">
                <a:latin typeface="Century Gothic" panose="020B0502020202020204" pitchFamily="34" charset="0"/>
              </a:rPr>
              <a:t>th</a:t>
            </a:r>
            <a:r>
              <a:rPr lang="en-GB" sz="3200" dirty="0" smtClean="0">
                <a:latin typeface="Century Gothic" panose="020B0502020202020204" pitchFamily="34" charset="0"/>
              </a:rPr>
              <a:t> November. </a:t>
            </a:r>
            <a:endParaRPr lang="en-GB" sz="3200" dirty="0">
              <a:latin typeface="Century Gothic" panose="020B0502020202020204" pitchFamily="34" charset="0"/>
            </a:endParaRPr>
          </a:p>
        </p:txBody>
      </p:sp>
    </p:spTree>
    <p:extLst>
      <p:ext uri="{BB962C8B-B14F-4D97-AF65-F5344CB8AC3E}">
        <p14:creationId xmlns:p14="http://schemas.microsoft.com/office/powerpoint/2010/main" val="171993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97874" y="2546214"/>
            <a:ext cx="9144000" cy="2387600"/>
          </a:xfrm>
        </p:spPr>
        <p:txBody>
          <a:bodyPr>
            <a:noAutofit/>
          </a:bodyPr>
          <a:lstStyle/>
          <a:p>
            <a:r>
              <a:rPr lang="en-GB" sz="8800" b="1" dirty="0" smtClean="0">
                <a:solidFill>
                  <a:schemeClr val="bg1"/>
                </a:solidFill>
                <a:latin typeface="Century Gothic" panose="020B0502020202020204" pitchFamily="34" charset="0"/>
              </a:rPr>
              <a:t>Road Safety Discussion </a:t>
            </a:r>
            <a:r>
              <a:rPr lang="en-GB" sz="8800" b="1" dirty="0" smtClean="0">
                <a:latin typeface="Century Gothic" panose="020B0502020202020204" pitchFamily="34" charset="0"/>
              </a:rPr>
              <a:t/>
            </a:r>
            <a:br>
              <a:rPr lang="en-GB" sz="8800" b="1" dirty="0" smtClean="0">
                <a:latin typeface="Century Gothic" panose="020B0502020202020204" pitchFamily="34" charset="0"/>
              </a:rPr>
            </a:br>
            <a:r>
              <a:rPr lang="en-GB" sz="4000" b="1" dirty="0" smtClean="0">
                <a:solidFill>
                  <a:srgbClr val="00B0F0"/>
                </a:solidFill>
                <a:latin typeface="Century Gothic" panose="020B0502020202020204" pitchFamily="34" charset="0"/>
              </a:rPr>
              <a:t>(Discussion Task)</a:t>
            </a:r>
            <a:endParaRPr lang="en-GB" sz="40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69443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Road Safety Discussion</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entury Gothic" panose="020B0502020202020204" pitchFamily="34" charset="0"/>
              </a:rPr>
              <a:t>To start of Road Safety Week, we are going to discuss some statements to get an understanding of the thoughts and opinions  of our class.</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Discuss </a:t>
            </a:r>
            <a:r>
              <a:rPr lang="en-GB" dirty="0">
                <a:latin typeface="Century Gothic" panose="020B0502020202020204" pitchFamily="34" charset="0"/>
              </a:rPr>
              <a:t>the statements on the next slide </a:t>
            </a:r>
            <a:r>
              <a:rPr lang="en-GB" dirty="0" smtClean="0">
                <a:latin typeface="Century Gothic" panose="020B0502020202020204" pitchFamily="34" charset="0"/>
              </a:rPr>
              <a:t>in your groups/pairs and </a:t>
            </a:r>
            <a:r>
              <a:rPr lang="en-GB" dirty="0">
                <a:latin typeface="Century Gothic" panose="020B0502020202020204" pitchFamily="34" charset="0"/>
              </a:rPr>
              <a:t>sort them into 3 categories: ‘Fair’, ‘Unfair’ or ‘</a:t>
            </a:r>
            <a:r>
              <a:rPr lang="en-GB" dirty="0" smtClean="0">
                <a:latin typeface="Century Gothic" panose="020B0502020202020204" pitchFamily="34" charset="0"/>
              </a:rPr>
              <a:t>Undecided’.</a:t>
            </a:r>
          </a:p>
          <a:p>
            <a:pPr marL="0" indent="0">
              <a:buNone/>
            </a:pPr>
            <a:endParaRPr lang="en-GB" dirty="0">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48734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994" y="140516"/>
            <a:ext cx="5745480" cy="4351338"/>
          </a:xfrm>
        </p:spPr>
        <p:txBody>
          <a:bodyPr>
            <a:noAutofit/>
          </a:bodyPr>
          <a:lstStyle/>
          <a:p>
            <a:r>
              <a:rPr lang="en-GB" sz="2700" dirty="0" smtClean="0">
                <a:latin typeface="Century Gothic" panose="020B0502020202020204" pitchFamily="34" charset="0"/>
              </a:rPr>
              <a:t>Children should not cross the road by themselves </a:t>
            </a:r>
          </a:p>
          <a:p>
            <a:r>
              <a:rPr lang="en-GB" sz="2700" dirty="0" smtClean="0">
                <a:latin typeface="Century Gothic" panose="020B0502020202020204" pitchFamily="34" charset="0"/>
              </a:rPr>
              <a:t>Children should walk to school with an adult </a:t>
            </a:r>
          </a:p>
          <a:p>
            <a:r>
              <a:rPr lang="en-GB" sz="2700" dirty="0" smtClean="0">
                <a:latin typeface="Century Gothic" panose="020B0502020202020204" pitchFamily="34" charset="0"/>
              </a:rPr>
              <a:t>Cars should not drive faster than 20mph in areas where people live </a:t>
            </a:r>
          </a:p>
          <a:p>
            <a:r>
              <a:rPr lang="en-GB" sz="2700" dirty="0" smtClean="0">
                <a:latin typeface="Century Gothic" panose="020B0502020202020204" pitchFamily="34" charset="0"/>
              </a:rPr>
              <a:t>Children should cross a road only where there is a pedestrian crossing </a:t>
            </a:r>
          </a:p>
          <a:p>
            <a:r>
              <a:rPr lang="en-GB" sz="2700" dirty="0" smtClean="0">
                <a:latin typeface="Century Gothic" panose="020B0502020202020204" pitchFamily="34" charset="0"/>
              </a:rPr>
              <a:t>Children should not have a mobile phone in their hands when walking to school</a:t>
            </a:r>
          </a:p>
          <a:p>
            <a:pPr marL="514350" indent="-514350">
              <a:buFont typeface="+mj-lt"/>
              <a:buAutoNum type="arabicPeriod"/>
            </a:pPr>
            <a:endParaRPr lang="en-GB" sz="2700" dirty="0" smtClean="0">
              <a:latin typeface="Century Gothic" panose="020B0502020202020204" pitchFamily="34" charset="0"/>
            </a:endParaRPr>
          </a:p>
        </p:txBody>
      </p:sp>
      <p:sp>
        <p:nvSpPr>
          <p:cNvPr id="4" name="Content Placeholder 3"/>
          <p:cNvSpPr>
            <a:spLocks noGrp="1"/>
          </p:cNvSpPr>
          <p:nvPr>
            <p:ph sz="half" idx="2"/>
          </p:nvPr>
        </p:nvSpPr>
        <p:spPr>
          <a:xfrm>
            <a:off x="6152606" y="1263922"/>
            <a:ext cx="5854337" cy="5594078"/>
          </a:xfrm>
        </p:spPr>
        <p:txBody>
          <a:bodyPr>
            <a:normAutofit lnSpcReduction="10000"/>
          </a:bodyPr>
          <a:lstStyle/>
          <a:p>
            <a:r>
              <a:rPr lang="en-GB" dirty="0" smtClean="0">
                <a:latin typeface="Century Gothic" panose="020B0502020202020204" pitchFamily="34" charset="0"/>
              </a:rPr>
              <a:t>Walking </a:t>
            </a:r>
            <a:r>
              <a:rPr lang="en-GB" dirty="0">
                <a:latin typeface="Century Gothic" panose="020B0502020202020204" pitchFamily="34" charset="0"/>
              </a:rPr>
              <a:t>and cycling should be made easier and safer in communities </a:t>
            </a:r>
          </a:p>
          <a:p>
            <a:r>
              <a:rPr lang="en-GB" dirty="0">
                <a:latin typeface="Century Gothic" panose="020B0502020202020204" pitchFamily="34" charset="0"/>
              </a:rPr>
              <a:t>If more people walked and cycled instead of driving, it would reduce road casualties and pollution </a:t>
            </a:r>
          </a:p>
          <a:p>
            <a:r>
              <a:rPr lang="en-GB" dirty="0">
                <a:latin typeface="Century Gothic" panose="020B0502020202020204" pitchFamily="34" charset="0"/>
              </a:rPr>
              <a:t>Parents should not drop their children off outside school </a:t>
            </a:r>
          </a:p>
          <a:p>
            <a:r>
              <a:rPr lang="en-GB" dirty="0">
                <a:latin typeface="Century Gothic" panose="020B0502020202020204" pitchFamily="34" charset="0"/>
              </a:rPr>
              <a:t>Parents should not be allowed to use their cars for taking children to school</a:t>
            </a:r>
          </a:p>
          <a:p>
            <a:r>
              <a:rPr lang="en-GB" dirty="0">
                <a:latin typeface="Century Gothic" panose="020B0502020202020204" pitchFamily="34" charset="0"/>
              </a:rPr>
              <a:t>Drivers should not use a hands-free phone when driving </a:t>
            </a:r>
          </a:p>
        </p:txBody>
      </p:sp>
    </p:spTree>
    <p:extLst>
      <p:ext uri="{BB962C8B-B14F-4D97-AF65-F5344CB8AC3E}">
        <p14:creationId xmlns:p14="http://schemas.microsoft.com/office/powerpoint/2010/main" val="828572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b="1" u="sng" dirty="0" smtClean="0">
                <a:latin typeface="Century Gothic" panose="020B0502020202020204" pitchFamily="34" charset="0"/>
              </a:rPr>
              <a:t>Discussion</a:t>
            </a:r>
            <a:endParaRPr lang="en-GB" b="1" u="sng" dirty="0">
              <a:latin typeface="Century Gothic" panose="020B0502020202020204" pitchFamily="34" charset="0"/>
            </a:endParaRPr>
          </a:p>
        </p:txBody>
      </p:sp>
      <p:sp>
        <p:nvSpPr>
          <p:cNvPr id="6" name="Content Placeholder 5"/>
          <p:cNvSpPr>
            <a:spLocks noGrp="1"/>
          </p:cNvSpPr>
          <p:nvPr>
            <p:ph idx="1"/>
          </p:nvPr>
        </p:nvSpPr>
        <p:spPr/>
        <p:txBody>
          <a:bodyPr>
            <a:normAutofit fontScale="92500" lnSpcReduction="10000"/>
          </a:bodyPr>
          <a:lstStyle/>
          <a:p>
            <a:r>
              <a:rPr lang="en-GB" dirty="0" smtClean="0">
                <a:latin typeface="Century Gothic" panose="020B0502020202020204" pitchFamily="34" charset="0"/>
              </a:rPr>
              <a:t>What statements did the class agree on?</a:t>
            </a:r>
          </a:p>
          <a:p>
            <a:endParaRPr lang="en-GB" dirty="0">
              <a:latin typeface="Century Gothic" panose="020B0502020202020204" pitchFamily="34" charset="0"/>
            </a:endParaRPr>
          </a:p>
          <a:p>
            <a:r>
              <a:rPr lang="en-GB" dirty="0" smtClean="0">
                <a:latin typeface="Century Gothic" panose="020B0502020202020204" pitchFamily="34" charset="0"/>
              </a:rPr>
              <a:t>What statements did the class disagree on?</a:t>
            </a:r>
          </a:p>
          <a:p>
            <a:endParaRPr lang="en-GB" dirty="0">
              <a:latin typeface="Century Gothic" panose="020B0502020202020204" pitchFamily="34" charset="0"/>
            </a:endParaRPr>
          </a:p>
          <a:p>
            <a:r>
              <a:rPr lang="en-GB" dirty="0" smtClean="0">
                <a:latin typeface="Century Gothic" panose="020B0502020202020204" pitchFamily="34" charset="0"/>
              </a:rPr>
              <a:t>Look at any statements that you sorted into the undecided column? Why could you not make a decision for these ones? What was the overall consensus from the class for these statements?</a:t>
            </a:r>
          </a:p>
          <a:p>
            <a:endParaRPr lang="en-GB" dirty="0">
              <a:latin typeface="Century Gothic" panose="020B0502020202020204" pitchFamily="34" charset="0"/>
            </a:endParaRPr>
          </a:p>
          <a:p>
            <a:r>
              <a:rPr lang="en-GB" dirty="0">
                <a:latin typeface="Century Gothic" panose="020B0502020202020204" pitchFamily="34" charset="0"/>
              </a:rPr>
              <a:t>Why do you think some people in the class had different opinions?</a:t>
            </a:r>
          </a:p>
          <a:p>
            <a:pPr marL="0" indent="0">
              <a:buNone/>
            </a:pPr>
            <a:endParaRPr lang="en-GB" dirty="0" smtClean="0"/>
          </a:p>
          <a:p>
            <a:endParaRPr lang="en-GB" dirty="0"/>
          </a:p>
        </p:txBody>
      </p:sp>
    </p:spTree>
    <p:extLst>
      <p:ext uri="{BB962C8B-B14F-4D97-AF65-F5344CB8AC3E}">
        <p14:creationId xmlns:p14="http://schemas.microsoft.com/office/powerpoint/2010/main" val="4233786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97874" y="2245768"/>
            <a:ext cx="9144000" cy="2387600"/>
          </a:xfrm>
        </p:spPr>
        <p:txBody>
          <a:bodyPr>
            <a:noAutofit/>
          </a:bodyPr>
          <a:lstStyle/>
          <a:p>
            <a:r>
              <a:rPr lang="en-GB" sz="8800" b="1" dirty="0" smtClean="0">
                <a:latin typeface="Century Gothic" panose="020B0502020202020204" pitchFamily="34" charset="0"/>
              </a:rPr>
              <a:t>Safe Travel to School</a:t>
            </a:r>
            <a:br>
              <a:rPr lang="en-GB" sz="8800" b="1" dirty="0" smtClean="0">
                <a:latin typeface="Century Gothic" panose="020B0502020202020204" pitchFamily="34" charset="0"/>
              </a:rPr>
            </a:br>
            <a:r>
              <a:rPr lang="en-GB" sz="3600" b="1" dirty="0" smtClean="0">
                <a:solidFill>
                  <a:srgbClr val="00B0F0"/>
                </a:solidFill>
                <a:latin typeface="Century Gothic" panose="020B0502020202020204" pitchFamily="34" charset="0"/>
              </a:rPr>
              <a:t>(Discussion/Writing Task)</a:t>
            </a:r>
            <a:endParaRPr lang="en-GB" sz="88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042064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Walking </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a:latin typeface="Century Gothic" panose="020B0502020202020204" pitchFamily="34" charset="0"/>
              </a:rPr>
              <a:t>Where there is a pavement or footway, use it. Take care when crossing cycle lanes on the road. Cyclists may be travelling quietly but can be faster than other traffic. </a:t>
            </a: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If </a:t>
            </a:r>
            <a:r>
              <a:rPr lang="en-GB" dirty="0">
                <a:latin typeface="Century Gothic" panose="020B0502020202020204" pitchFamily="34" charset="0"/>
              </a:rPr>
              <a:t>you are looking after someone younger than you, always hold their hand when on the road. </a:t>
            </a:r>
          </a:p>
          <a:p>
            <a:endParaRPr lang="en-GB" dirty="0"/>
          </a:p>
        </p:txBody>
      </p:sp>
    </p:spTree>
    <p:extLst>
      <p:ext uri="{BB962C8B-B14F-4D97-AF65-F5344CB8AC3E}">
        <p14:creationId xmlns:p14="http://schemas.microsoft.com/office/powerpoint/2010/main" val="4000223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Century Gothic" panose="020B0502020202020204" pitchFamily="34" charset="0"/>
              </a:rPr>
              <a:t>Walking </a:t>
            </a:r>
            <a:endParaRPr lang="en-GB" dirty="0"/>
          </a:p>
        </p:txBody>
      </p:sp>
      <p:sp>
        <p:nvSpPr>
          <p:cNvPr id="3" name="Content Placeholder 2"/>
          <p:cNvSpPr>
            <a:spLocks noGrp="1"/>
          </p:cNvSpPr>
          <p:nvPr>
            <p:ph idx="1"/>
          </p:nvPr>
        </p:nvSpPr>
        <p:spPr/>
        <p:txBody>
          <a:bodyPr/>
          <a:lstStyle/>
          <a:p>
            <a:pPr marL="0" indent="0">
              <a:buNone/>
            </a:pPr>
            <a:r>
              <a:rPr lang="en-GB" dirty="0"/>
              <a:t>When there is no pavement, walk on the right hand side of the road to face the traffic coming towards you. </a:t>
            </a:r>
            <a:endParaRPr lang="en-GB" dirty="0" smtClean="0"/>
          </a:p>
          <a:p>
            <a:pPr marL="0" indent="0">
              <a:buNone/>
            </a:pPr>
            <a:endParaRPr lang="en-GB" dirty="0"/>
          </a:p>
          <a:p>
            <a:pPr marL="0" indent="0">
              <a:buNone/>
            </a:pPr>
            <a:r>
              <a:rPr lang="en-GB" dirty="0" smtClean="0"/>
              <a:t>Walk </a:t>
            </a:r>
            <a:r>
              <a:rPr lang="en-GB" dirty="0"/>
              <a:t>one behind the other at bends in the road or at night, or if there is a lot of traffic. Take special care if you cannot see the road very far ahead. </a:t>
            </a:r>
          </a:p>
        </p:txBody>
      </p:sp>
      <p:pic>
        <p:nvPicPr>
          <p:cNvPr id="4" name="Picture 3"/>
          <p:cNvPicPr>
            <a:picLocks noChangeAspect="1"/>
          </p:cNvPicPr>
          <p:nvPr/>
        </p:nvPicPr>
        <p:blipFill>
          <a:blip r:embed="rId2" cstate="print"/>
          <a:stretch>
            <a:fillRect/>
          </a:stretch>
        </p:blipFill>
        <p:spPr>
          <a:xfrm>
            <a:off x="4275931" y="4169187"/>
            <a:ext cx="3640138" cy="2688813"/>
          </a:xfrm>
          <a:prstGeom prst="rect">
            <a:avLst/>
          </a:prstGeom>
        </p:spPr>
      </p:pic>
    </p:spTree>
    <p:extLst>
      <p:ext uri="{BB962C8B-B14F-4D97-AF65-F5344CB8AC3E}">
        <p14:creationId xmlns:p14="http://schemas.microsoft.com/office/powerpoint/2010/main" val="176878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3" y="583489"/>
            <a:ext cx="5268036" cy="5025741"/>
          </a:xfrm>
        </p:spPr>
        <p:txBody>
          <a:bodyPr>
            <a:normAutofit fontScale="90000"/>
          </a:bodyPr>
          <a:lstStyle/>
          <a:p>
            <a:r>
              <a:rPr lang="en-GB" sz="5400" b="1" dirty="0" smtClean="0">
                <a:solidFill>
                  <a:srgbClr val="00B0F0"/>
                </a:solidFill>
                <a:latin typeface="Century Gothic" panose="020B0502020202020204" pitchFamily="34" charset="0"/>
              </a:rPr>
              <a:t>Overview</a:t>
            </a:r>
            <a:br>
              <a:rPr lang="en-GB" sz="5400" b="1" dirty="0" smtClean="0">
                <a:solidFill>
                  <a:srgbClr val="00B0F0"/>
                </a:solidFill>
                <a:latin typeface="Century Gothic" panose="020B0502020202020204" pitchFamily="34" charset="0"/>
              </a:rPr>
            </a:br>
            <a:r>
              <a:rPr lang="en-GB" sz="5400" b="1" dirty="0" smtClean="0">
                <a:solidFill>
                  <a:srgbClr val="00B0F0"/>
                </a:solidFill>
                <a:latin typeface="Century Gothic" panose="020B0502020202020204" pitchFamily="34" charset="0"/>
              </a:rPr>
              <a:t>of the </a:t>
            </a:r>
            <a:br>
              <a:rPr lang="en-GB" sz="5400" b="1" dirty="0" smtClean="0">
                <a:solidFill>
                  <a:srgbClr val="00B0F0"/>
                </a:solidFill>
                <a:latin typeface="Century Gothic" panose="020B0502020202020204" pitchFamily="34" charset="0"/>
              </a:rPr>
            </a:br>
            <a:r>
              <a:rPr lang="en-GB" sz="5400" b="1" dirty="0" smtClean="0">
                <a:solidFill>
                  <a:srgbClr val="00B0F0"/>
                </a:solidFill>
                <a:latin typeface="Century Gothic" panose="020B0502020202020204" pitchFamily="34" charset="0"/>
              </a:rPr>
              <a:t>themes/</a:t>
            </a:r>
            <a:br>
              <a:rPr lang="en-GB" sz="5400" b="1" dirty="0" smtClean="0">
                <a:solidFill>
                  <a:srgbClr val="00B0F0"/>
                </a:solidFill>
                <a:latin typeface="Century Gothic" panose="020B0502020202020204" pitchFamily="34" charset="0"/>
              </a:rPr>
            </a:br>
            <a:r>
              <a:rPr lang="en-GB" sz="5400" b="1" dirty="0" smtClean="0">
                <a:solidFill>
                  <a:srgbClr val="00B0F0"/>
                </a:solidFill>
                <a:latin typeface="Century Gothic" panose="020B0502020202020204" pitchFamily="34" charset="0"/>
              </a:rPr>
              <a:t>tasks for </a:t>
            </a:r>
            <a:br>
              <a:rPr lang="en-GB" sz="5400" b="1" dirty="0" smtClean="0">
                <a:solidFill>
                  <a:srgbClr val="00B0F0"/>
                </a:solidFill>
                <a:latin typeface="Century Gothic" panose="020B0502020202020204" pitchFamily="34" charset="0"/>
              </a:rPr>
            </a:br>
            <a:r>
              <a:rPr lang="en-GB" sz="5400" b="1" dirty="0" smtClean="0">
                <a:solidFill>
                  <a:srgbClr val="00B0F0"/>
                </a:solidFill>
                <a:latin typeface="Century Gothic" panose="020B0502020202020204" pitchFamily="34" charset="0"/>
              </a:rPr>
              <a:t>Road </a:t>
            </a:r>
            <a:br>
              <a:rPr lang="en-GB" sz="5400" b="1" dirty="0" smtClean="0">
                <a:solidFill>
                  <a:srgbClr val="00B0F0"/>
                </a:solidFill>
                <a:latin typeface="Century Gothic" panose="020B0502020202020204" pitchFamily="34" charset="0"/>
              </a:rPr>
            </a:br>
            <a:r>
              <a:rPr lang="en-GB" sz="5400" b="1" dirty="0" smtClean="0">
                <a:solidFill>
                  <a:srgbClr val="00B0F0"/>
                </a:solidFill>
                <a:latin typeface="Century Gothic" panose="020B0502020202020204" pitchFamily="34" charset="0"/>
              </a:rPr>
              <a:t>Safety</a:t>
            </a:r>
            <a:br>
              <a:rPr lang="en-GB" sz="5400" b="1" dirty="0" smtClean="0">
                <a:solidFill>
                  <a:srgbClr val="00B0F0"/>
                </a:solidFill>
                <a:latin typeface="Century Gothic" panose="020B0502020202020204" pitchFamily="34" charset="0"/>
              </a:rPr>
            </a:br>
            <a:r>
              <a:rPr lang="en-GB" sz="5400" b="1" dirty="0" smtClean="0">
                <a:solidFill>
                  <a:srgbClr val="00B0F0"/>
                </a:solidFill>
                <a:latin typeface="Century Gothic" panose="020B0502020202020204" pitchFamily="34" charset="0"/>
              </a:rPr>
              <a:t>week </a:t>
            </a:r>
            <a:endParaRPr lang="en-GB" sz="5400" b="1" dirty="0">
              <a:solidFill>
                <a:srgbClr val="00B0F0"/>
              </a:solidFill>
              <a:latin typeface="Century Gothic" panose="020B0502020202020204" pitchFamily="34" charset="0"/>
            </a:endParaRPr>
          </a:p>
        </p:txBody>
      </p:sp>
      <p:pic>
        <p:nvPicPr>
          <p:cNvPr id="6" name="Picture 5"/>
          <p:cNvPicPr>
            <a:picLocks noChangeAspect="1"/>
          </p:cNvPicPr>
          <p:nvPr/>
        </p:nvPicPr>
        <p:blipFill>
          <a:blip r:embed="rId2" cstate="print"/>
          <a:stretch>
            <a:fillRect/>
          </a:stretch>
        </p:blipFill>
        <p:spPr>
          <a:xfrm>
            <a:off x="4007442" y="583489"/>
            <a:ext cx="8184558" cy="5749072"/>
          </a:xfrm>
          <a:prstGeom prst="rect">
            <a:avLst/>
          </a:prstGeom>
        </p:spPr>
      </p:pic>
    </p:spTree>
    <p:extLst>
      <p:ext uri="{BB962C8B-B14F-4D97-AF65-F5344CB8AC3E}">
        <p14:creationId xmlns:p14="http://schemas.microsoft.com/office/powerpoint/2010/main" val="2718918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Walking at Night </a:t>
            </a:r>
            <a:endParaRPr lang="en-GB" b="1" u="sng" dirty="0"/>
          </a:p>
        </p:txBody>
      </p:sp>
      <p:sp>
        <p:nvSpPr>
          <p:cNvPr id="3" name="Content Placeholder 2"/>
          <p:cNvSpPr>
            <a:spLocks noGrp="1"/>
          </p:cNvSpPr>
          <p:nvPr>
            <p:ph idx="1"/>
          </p:nvPr>
        </p:nvSpPr>
        <p:spPr>
          <a:xfrm>
            <a:off x="0" y="1524000"/>
            <a:ext cx="6620933" cy="4652963"/>
          </a:xfrm>
        </p:spPr>
        <p:txBody>
          <a:bodyPr>
            <a:normAutofit fontScale="92500" lnSpcReduction="20000"/>
          </a:bodyPr>
          <a:lstStyle/>
          <a:p>
            <a:pPr marL="0" indent="0">
              <a:buNone/>
            </a:pPr>
            <a:r>
              <a:rPr lang="en-GB" dirty="0">
                <a:latin typeface="Century Gothic" panose="020B0502020202020204" pitchFamily="34" charset="0"/>
              </a:rPr>
              <a:t>Help other road users to see you. Wear or carry something light coloured, bright or fluorescent</a:t>
            </a:r>
            <a:r>
              <a:rPr lang="en-GB" dirty="0" smtClean="0">
                <a:latin typeface="Century Gothic" panose="020B0502020202020204" pitchFamily="34" charset="0"/>
              </a:rPr>
              <a:t>.</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Fluorescent materials are good. They show up in daylight and at dusk. Reflective materials are good at night. </a:t>
            </a: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r>
              <a:rPr lang="en-GB" altLang="en-US" dirty="0" smtClean="0">
                <a:latin typeface="Century Gothic" panose="020B0502020202020204" pitchFamily="34" charset="0"/>
              </a:rPr>
              <a:t>At </a:t>
            </a:r>
            <a:r>
              <a:rPr lang="en-GB" altLang="en-US" dirty="0">
                <a:latin typeface="Century Gothic" panose="020B0502020202020204" pitchFamily="34" charset="0"/>
              </a:rPr>
              <a:t>night a driver can </a:t>
            </a:r>
            <a:r>
              <a:rPr lang="en-GB" altLang="en-US" dirty="0" smtClean="0">
                <a:latin typeface="Century Gothic" panose="020B0502020202020204" pitchFamily="34" charset="0"/>
              </a:rPr>
              <a:t>usually see </a:t>
            </a:r>
            <a:r>
              <a:rPr lang="en-GB" altLang="en-US" dirty="0">
                <a:latin typeface="Century Gothic" panose="020B0502020202020204" pitchFamily="34" charset="0"/>
              </a:rPr>
              <a:t>you from about </a:t>
            </a:r>
            <a:r>
              <a:rPr lang="en-GB" altLang="en-US" b="1" dirty="0">
                <a:latin typeface="Century Gothic" panose="020B0502020202020204" pitchFamily="34" charset="0"/>
              </a:rPr>
              <a:t>30 metres </a:t>
            </a:r>
            <a:r>
              <a:rPr lang="en-GB" altLang="en-US" dirty="0">
                <a:latin typeface="Century Gothic" panose="020B0502020202020204" pitchFamily="34" charset="0"/>
              </a:rPr>
              <a:t>away. </a:t>
            </a:r>
            <a:r>
              <a:rPr lang="en-GB" altLang="en-US" dirty="0" smtClean="0">
                <a:latin typeface="Century Gothic" panose="020B0502020202020204" pitchFamily="34" charset="0"/>
              </a:rPr>
              <a:t>If </a:t>
            </a:r>
            <a:r>
              <a:rPr lang="en-GB" altLang="en-US" dirty="0">
                <a:latin typeface="Century Gothic" panose="020B0502020202020204" pitchFamily="34" charset="0"/>
              </a:rPr>
              <a:t>you wear high-vis gear they can </a:t>
            </a:r>
            <a:r>
              <a:rPr lang="en-GB" altLang="en-US" dirty="0" smtClean="0">
                <a:latin typeface="Century Gothic" panose="020B0502020202020204" pitchFamily="34" charset="0"/>
              </a:rPr>
              <a:t>see </a:t>
            </a:r>
            <a:r>
              <a:rPr lang="en-GB" altLang="en-US" dirty="0">
                <a:latin typeface="Century Gothic" panose="020B0502020202020204" pitchFamily="34" charset="0"/>
              </a:rPr>
              <a:t>you from </a:t>
            </a:r>
            <a:r>
              <a:rPr lang="en-GB" altLang="en-US" b="1" dirty="0">
                <a:latin typeface="Century Gothic" panose="020B0502020202020204" pitchFamily="34" charset="0"/>
              </a:rPr>
              <a:t>160 metres</a:t>
            </a:r>
            <a:r>
              <a:rPr lang="en-GB" altLang="en-US" dirty="0">
                <a:latin typeface="Century Gothic" panose="020B0502020202020204" pitchFamily="34" charset="0"/>
              </a:rPr>
              <a:t> away </a:t>
            </a:r>
            <a:r>
              <a:rPr lang="en-GB" altLang="en-US" dirty="0" smtClean="0">
                <a:latin typeface="Century Gothic" panose="020B0502020202020204" pitchFamily="34" charset="0"/>
              </a:rPr>
              <a:t>(</a:t>
            </a:r>
            <a:r>
              <a:rPr lang="en-GB" altLang="en-US" dirty="0">
                <a:latin typeface="Century Gothic" panose="020B0502020202020204" pitchFamily="34" charset="0"/>
              </a:rPr>
              <a:t>more than five times further!) </a:t>
            </a:r>
            <a:endParaRPr lang="en-US" altLang="en-US" dirty="0">
              <a:latin typeface="Century Gothic" panose="020B0502020202020204" pitchFamily="34" charset="0"/>
            </a:endParaRPr>
          </a:p>
          <a:p>
            <a:pPr marL="0" indent="0">
              <a:buNone/>
            </a:pPr>
            <a:endParaRPr lang="en-GB" dirty="0">
              <a:latin typeface="Century Gothic" panose="020B0502020202020204" pitchFamily="34" charset="0"/>
            </a:endParaRPr>
          </a:p>
        </p:txBody>
      </p:sp>
      <p:pic>
        <p:nvPicPr>
          <p:cNvPr id="4" name="Picture 3"/>
          <p:cNvPicPr>
            <a:picLocks noChangeAspect="1"/>
          </p:cNvPicPr>
          <p:nvPr/>
        </p:nvPicPr>
        <p:blipFill>
          <a:blip r:embed="rId3" cstate="print"/>
          <a:stretch>
            <a:fillRect/>
          </a:stretch>
        </p:blipFill>
        <p:spPr>
          <a:xfrm>
            <a:off x="6993298" y="1445683"/>
            <a:ext cx="3988136" cy="2488142"/>
          </a:xfrm>
          <a:prstGeom prst="rect">
            <a:avLst/>
          </a:prstGeom>
        </p:spPr>
      </p:pic>
    </p:spTree>
    <p:extLst>
      <p:ext uri="{BB962C8B-B14F-4D97-AF65-F5344CB8AC3E}">
        <p14:creationId xmlns:p14="http://schemas.microsoft.com/office/powerpoint/2010/main" val="285616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Walking - Crossing the Road </a:t>
            </a:r>
            <a:endParaRPr lang="en-GB" b="1" u="sng" dirty="0">
              <a:latin typeface="Century Gothic" panose="020B0502020202020204" pitchFamily="34" charset="0"/>
            </a:endParaRPr>
          </a:p>
        </p:txBody>
      </p:sp>
      <p:sp>
        <p:nvSpPr>
          <p:cNvPr id="3" name="Content Placeholder 2"/>
          <p:cNvSpPr>
            <a:spLocks noGrp="1"/>
          </p:cNvSpPr>
          <p:nvPr>
            <p:ph idx="1"/>
          </p:nvPr>
        </p:nvSpPr>
        <p:spPr>
          <a:xfrm>
            <a:off x="160866" y="1673224"/>
            <a:ext cx="5935134" cy="5184776"/>
          </a:xfrm>
        </p:spPr>
        <p:txBody>
          <a:bodyPr>
            <a:normAutofit lnSpcReduction="10000"/>
          </a:bodyPr>
          <a:lstStyle/>
          <a:p>
            <a:pPr marL="0" indent="0">
              <a:buNone/>
            </a:pPr>
            <a:r>
              <a:rPr lang="en-GB" dirty="0" smtClean="0">
                <a:latin typeface="Century Gothic" panose="020B0502020202020204" pitchFamily="34" charset="0"/>
              </a:rPr>
              <a:t>1. First </a:t>
            </a:r>
            <a:r>
              <a:rPr lang="en-GB" dirty="0">
                <a:latin typeface="Century Gothic" panose="020B0502020202020204" pitchFamily="34" charset="0"/>
              </a:rPr>
              <a:t>find a safe place to </a:t>
            </a:r>
            <a:r>
              <a:rPr lang="en-GB" dirty="0" smtClean="0">
                <a:latin typeface="Century Gothic" panose="020B0502020202020204" pitchFamily="34" charset="0"/>
              </a:rPr>
              <a:t>cross and </a:t>
            </a:r>
            <a:r>
              <a:rPr lang="en-GB" dirty="0">
                <a:latin typeface="Century Gothic" panose="020B0502020202020204" pitchFamily="34" charset="0"/>
              </a:rPr>
              <a:t>where there is space to reach the pavement on the other side. Where there is a crossing nearby, use it. </a:t>
            </a:r>
            <a:r>
              <a:rPr lang="en-GB" dirty="0" smtClean="0">
                <a:latin typeface="Century Gothic" panose="020B0502020202020204" pitchFamily="34" charset="0"/>
              </a:rPr>
              <a:t>Otherwise </a:t>
            </a:r>
            <a:r>
              <a:rPr lang="en-GB" dirty="0">
                <a:latin typeface="Century Gothic" panose="020B0502020202020204" pitchFamily="34" charset="0"/>
              </a:rPr>
              <a:t>choose a place where you can see clearly in all directions. </a:t>
            </a: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Try </a:t>
            </a:r>
            <a:r>
              <a:rPr lang="en-GB" dirty="0">
                <a:latin typeface="Century Gothic" panose="020B0502020202020204" pitchFamily="34" charset="0"/>
              </a:rPr>
              <a:t>to avoid crossing between parked cars, on a blind bend or close to the brow of a hill. Move to a space where drivers and riders can see you clearly. Do not cross the road diagonally. </a:t>
            </a:r>
          </a:p>
        </p:txBody>
      </p:sp>
      <p:pic>
        <p:nvPicPr>
          <p:cNvPr id="4" name="Picture 3"/>
          <p:cNvPicPr>
            <a:picLocks noChangeAspect="1"/>
          </p:cNvPicPr>
          <p:nvPr/>
        </p:nvPicPr>
        <p:blipFill>
          <a:blip r:embed="rId2" cstate="print"/>
          <a:stretch>
            <a:fillRect/>
          </a:stretch>
        </p:blipFill>
        <p:spPr>
          <a:xfrm>
            <a:off x="6269037" y="2302404"/>
            <a:ext cx="5267325" cy="3133725"/>
          </a:xfrm>
          <a:prstGeom prst="rect">
            <a:avLst/>
          </a:prstGeom>
        </p:spPr>
      </p:pic>
    </p:spTree>
    <p:extLst>
      <p:ext uri="{BB962C8B-B14F-4D97-AF65-F5344CB8AC3E}">
        <p14:creationId xmlns:p14="http://schemas.microsoft.com/office/powerpoint/2010/main" val="2332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Century Gothic" panose="020B0502020202020204" pitchFamily="34" charset="0"/>
              </a:rPr>
              <a:t>Walking - Crossing the Road </a:t>
            </a:r>
            <a:endParaRPr lang="en-GB" dirty="0"/>
          </a:p>
        </p:txBody>
      </p:sp>
      <p:sp>
        <p:nvSpPr>
          <p:cNvPr id="3" name="Content Placeholder 2"/>
          <p:cNvSpPr>
            <a:spLocks noGrp="1"/>
          </p:cNvSpPr>
          <p:nvPr>
            <p:ph idx="1"/>
          </p:nvPr>
        </p:nvSpPr>
        <p:spPr>
          <a:xfrm>
            <a:off x="6654801" y="2350558"/>
            <a:ext cx="5350934" cy="4812242"/>
          </a:xfrm>
        </p:spPr>
        <p:txBody>
          <a:bodyPr>
            <a:normAutofit/>
          </a:bodyPr>
          <a:lstStyle/>
          <a:p>
            <a:pPr marL="0" indent="0">
              <a:buNone/>
            </a:pPr>
            <a:r>
              <a:rPr lang="en-GB" dirty="0">
                <a:latin typeface="Century Gothic" panose="020B0502020202020204" pitchFamily="34" charset="0"/>
              </a:rPr>
              <a:t>2. Stop just before you get to the kerb …where you can see if anything is coming. Do not get too close to the traffic. If there is no pavement, keep back from the edge of the road but make sure you can still see approaching traffic</a:t>
            </a:r>
          </a:p>
        </p:txBody>
      </p:sp>
      <p:pic>
        <p:nvPicPr>
          <p:cNvPr id="4" name="Picture 3"/>
          <p:cNvPicPr>
            <a:picLocks noChangeAspect="1"/>
          </p:cNvPicPr>
          <p:nvPr/>
        </p:nvPicPr>
        <p:blipFill>
          <a:blip r:embed="rId2" cstate="print"/>
          <a:stretch>
            <a:fillRect/>
          </a:stretch>
        </p:blipFill>
        <p:spPr>
          <a:xfrm>
            <a:off x="838200" y="2046288"/>
            <a:ext cx="4835008" cy="4117445"/>
          </a:xfrm>
          <a:prstGeom prst="rect">
            <a:avLst/>
          </a:prstGeom>
        </p:spPr>
      </p:pic>
    </p:spTree>
    <p:extLst>
      <p:ext uri="{BB962C8B-B14F-4D97-AF65-F5344CB8AC3E}">
        <p14:creationId xmlns:p14="http://schemas.microsoft.com/office/powerpoint/2010/main" val="297697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Century Gothic" panose="020B0502020202020204" pitchFamily="34" charset="0"/>
              </a:rPr>
              <a:t>Walking - Crossing the Road </a:t>
            </a:r>
            <a:endParaRPr lang="en-GB" dirty="0"/>
          </a:p>
        </p:txBody>
      </p:sp>
      <p:sp>
        <p:nvSpPr>
          <p:cNvPr id="3" name="Content Placeholder 2"/>
          <p:cNvSpPr>
            <a:spLocks noGrp="1"/>
          </p:cNvSpPr>
          <p:nvPr>
            <p:ph idx="1"/>
          </p:nvPr>
        </p:nvSpPr>
        <p:spPr>
          <a:xfrm>
            <a:off x="838200" y="1825625"/>
            <a:ext cx="10515600" cy="1307042"/>
          </a:xfrm>
        </p:spPr>
        <p:txBody>
          <a:bodyPr/>
          <a:lstStyle/>
          <a:p>
            <a:pPr marL="0" indent="0">
              <a:buNone/>
            </a:pPr>
            <a:r>
              <a:rPr lang="en-GB" dirty="0"/>
              <a:t>3. Look all around for traffic and listen Traffic could come from any direction. Listen as well because you can sometimes hear traffic before you see it. </a:t>
            </a:r>
          </a:p>
        </p:txBody>
      </p:sp>
      <p:pic>
        <p:nvPicPr>
          <p:cNvPr id="4" name="Picture 3"/>
          <p:cNvPicPr>
            <a:picLocks noChangeAspect="1"/>
          </p:cNvPicPr>
          <p:nvPr/>
        </p:nvPicPr>
        <p:blipFill>
          <a:blip r:embed="rId2" cstate="print"/>
          <a:stretch>
            <a:fillRect/>
          </a:stretch>
        </p:blipFill>
        <p:spPr>
          <a:xfrm>
            <a:off x="3951816" y="3132667"/>
            <a:ext cx="4302658" cy="3523191"/>
          </a:xfrm>
          <a:prstGeom prst="rect">
            <a:avLst/>
          </a:prstGeom>
        </p:spPr>
      </p:pic>
    </p:spTree>
    <p:extLst>
      <p:ext uri="{BB962C8B-B14F-4D97-AF65-F5344CB8AC3E}">
        <p14:creationId xmlns:p14="http://schemas.microsoft.com/office/powerpoint/2010/main" val="3657850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0534"/>
          </a:xfrm>
        </p:spPr>
        <p:txBody>
          <a:bodyPr>
            <a:normAutofit/>
          </a:bodyPr>
          <a:lstStyle/>
          <a:p>
            <a:pPr algn="ctr"/>
            <a:r>
              <a:rPr lang="en-GB" b="1" u="sng" dirty="0">
                <a:latin typeface="Century Gothic" panose="020B0502020202020204" pitchFamily="34" charset="0"/>
              </a:rPr>
              <a:t>Walking - Crossing the Road </a:t>
            </a:r>
            <a:endParaRPr lang="en-GB" dirty="0"/>
          </a:p>
        </p:txBody>
      </p:sp>
      <p:sp>
        <p:nvSpPr>
          <p:cNvPr id="3" name="Content Placeholder 2"/>
          <p:cNvSpPr>
            <a:spLocks noGrp="1"/>
          </p:cNvSpPr>
          <p:nvPr>
            <p:ph idx="1"/>
          </p:nvPr>
        </p:nvSpPr>
        <p:spPr>
          <a:xfrm>
            <a:off x="237066" y="880534"/>
            <a:ext cx="5926667" cy="2546350"/>
          </a:xfrm>
        </p:spPr>
        <p:txBody>
          <a:bodyPr>
            <a:normAutofit/>
          </a:bodyPr>
          <a:lstStyle/>
          <a:p>
            <a:pPr marL="0" indent="0">
              <a:buNone/>
            </a:pPr>
            <a:r>
              <a:rPr lang="en-GB" sz="2400" dirty="0">
                <a:latin typeface="Century Gothic" panose="020B0502020202020204" pitchFamily="34" charset="0"/>
              </a:rPr>
              <a:t>4. If traffic is coming, let it pass Look all around again and keep listening. Do not cross until there is a safe gap in the traffic and you are certain there is plenty of time. Remember, even if traffic is a long way off, it may be approaching very quickly. </a:t>
            </a:r>
          </a:p>
        </p:txBody>
      </p:sp>
      <p:sp>
        <p:nvSpPr>
          <p:cNvPr id="4" name="Content Placeholder 2"/>
          <p:cNvSpPr txBox="1">
            <a:spLocks/>
          </p:cNvSpPr>
          <p:nvPr/>
        </p:nvSpPr>
        <p:spPr>
          <a:xfrm>
            <a:off x="237066" y="3671357"/>
            <a:ext cx="5808133" cy="3508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entury Gothic" panose="020B0502020202020204" pitchFamily="34" charset="0"/>
              </a:rPr>
              <a:t>5. When it is safe, go straight across the road – do not run Keep looking and listening for traffic while you cross, in case there is any traffic you did not see, or in case other traffic appears suddenly. Look out for cyclists and motorcyclists travelling between lanes of traffic. Do not walk diagonally across the road.</a:t>
            </a:r>
          </a:p>
        </p:txBody>
      </p:sp>
      <p:pic>
        <p:nvPicPr>
          <p:cNvPr id="5" name="Picture 4"/>
          <p:cNvPicPr>
            <a:picLocks noChangeAspect="1"/>
          </p:cNvPicPr>
          <p:nvPr/>
        </p:nvPicPr>
        <p:blipFill>
          <a:blip r:embed="rId2" cstate="print"/>
          <a:stretch>
            <a:fillRect/>
          </a:stretch>
        </p:blipFill>
        <p:spPr>
          <a:xfrm>
            <a:off x="6345767" y="2028824"/>
            <a:ext cx="5257800" cy="3657600"/>
          </a:xfrm>
          <a:prstGeom prst="rect">
            <a:avLst/>
          </a:prstGeom>
        </p:spPr>
      </p:pic>
    </p:spTree>
    <p:extLst>
      <p:ext uri="{BB962C8B-B14F-4D97-AF65-F5344CB8AC3E}">
        <p14:creationId xmlns:p14="http://schemas.microsoft.com/office/powerpoint/2010/main" val="338241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smtClean="0">
                <a:latin typeface="Century Gothic" panose="020B0502020202020204" pitchFamily="34" charset="0"/>
              </a:rPr>
              <a:t>Walking </a:t>
            </a:r>
            <a:endParaRPr lang="en-GB" sz="4800" b="1" u="sng" dirty="0">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latin typeface="Century Gothic" panose="020B0502020202020204" pitchFamily="34" charset="0"/>
              </a:rPr>
              <a:t>Watch the video below to learn about sensible decisions you can make when travelling to school. </a:t>
            </a:r>
          </a:p>
          <a:p>
            <a:endParaRPr lang="en-GB" dirty="0">
              <a:latin typeface="Century Gothic" panose="020B0502020202020204" pitchFamily="34" charset="0"/>
            </a:endParaRPr>
          </a:p>
          <a:p>
            <a:pPr marL="0" indent="0">
              <a:buNone/>
            </a:pPr>
            <a:r>
              <a:rPr lang="en-GB" dirty="0">
                <a:latin typeface="Century Gothic" panose="020B0502020202020204" pitchFamily="34" charset="0"/>
                <a:hlinkClick r:id="rId3"/>
              </a:rPr>
              <a:t>https://www.think.gov.uk/resource/expect-the-unexpected/</a:t>
            </a:r>
            <a:r>
              <a:rPr lang="en-GB" dirty="0">
                <a:latin typeface="Century Gothic" panose="020B0502020202020204" pitchFamily="34" charset="0"/>
              </a:rPr>
              <a:t> </a:t>
            </a:r>
          </a:p>
          <a:p>
            <a:endParaRPr lang="en-GB" dirty="0" smtClean="0">
              <a:latin typeface="Century Gothic" panose="020B0502020202020204" pitchFamily="34" charset="0"/>
            </a:endParaRPr>
          </a:p>
          <a:p>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Once you have watched the video, take part in the quiz. Can you remember all of the safety information that you were told about in the video?</a:t>
            </a: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p:txBody>
      </p:sp>
    </p:spTree>
    <p:extLst>
      <p:ext uri="{BB962C8B-B14F-4D97-AF65-F5344CB8AC3E}">
        <p14:creationId xmlns:p14="http://schemas.microsoft.com/office/powerpoint/2010/main" val="421524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GB" sz="4800" b="1" u="sng" dirty="0" smtClean="0">
                <a:latin typeface="Century Gothic" panose="020B0502020202020204" pitchFamily="34" charset="0"/>
              </a:rPr>
              <a:t>Cycling </a:t>
            </a:r>
            <a:endParaRPr lang="en-GB" sz="4800" b="1" u="sng" dirty="0">
              <a:latin typeface="Century Gothic" panose="020B0502020202020204" pitchFamily="34" charset="0"/>
            </a:endParaRPr>
          </a:p>
        </p:txBody>
      </p:sp>
      <p:pic>
        <p:nvPicPr>
          <p:cNvPr id="4" name="Picture 3"/>
          <p:cNvPicPr>
            <a:picLocks noChangeAspect="1"/>
          </p:cNvPicPr>
          <p:nvPr/>
        </p:nvPicPr>
        <p:blipFill rotWithShape="1">
          <a:blip r:embed="rId2" cstate="print"/>
          <a:srcRect r="19667"/>
          <a:stretch/>
        </p:blipFill>
        <p:spPr>
          <a:xfrm>
            <a:off x="1954638" y="1696404"/>
            <a:ext cx="6653785" cy="4480559"/>
          </a:xfrm>
          <a:prstGeom prst="rect">
            <a:avLst/>
          </a:prstGeom>
        </p:spPr>
      </p:pic>
      <p:cxnSp>
        <p:nvCxnSpPr>
          <p:cNvPr id="8" name="Straight Arrow Connector 7"/>
          <p:cNvCxnSpPr/>
          <p:nvPr/>
        </p:nvCxnSpPr>
        <p:spPr>
          <a:xfrm>
            <a:off x="1515291" y="2090057"/>
            <a:ext cx="1515292" cy="3004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15290" y="4165019"/>
            <a:ext cx="1393373" cy="2689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32923" y="4952117"/>
            <a:ext cx="2255306" cy="4212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17030" y="1696404"/>
            <a:ext cx="569973" cy="7753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232470" y="1437324"/>
            <a:ext cx="1180010" cy="23624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972628" y="4165019"/>
            <a:ext cx="1918063" cy="1344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1304110"/>
            <a:ext cx="1515291" cy="1815882"/>
          </a:xfrm>
          <a:prstGeom prst="rect">
            <a:avLst/>
          </a:prstGeom>
          <a:noFill/>
          <a:ln>
            <a:solidFill>
              <a:srgbClr val="FF0000"/>
            </a:solidFill>
          </a:ln>
        </p:spPr>
        <p:txBody>
          <a:bodyPr wrap="square" rtlCol="0">
            <a:spAutoFit/>
          </a:bodyPr>
          <a:lstStyle/>
          <a:p>
            <a:pPr algn="ctr"/>
            <a:r>
              <a:rPr lang="en-GB" sz="1600" dirty="0" smtClean="0">
                <a:latin typeface="Century Gothic" panose="020B0502020202020204" pitchFamily="34" charset="0"/>
              </a:rPr>
              <a:t>Be aware! Don’t wear headphones or use your mobile phone when riding a bike!</a:t>
            </a:r>
            <a:endParaRPr lang="en-GB" sz="1600" dirty="0">
              <a:latin typeface="Century Gothic" panose="020B0502020202020204" pitchFamily="34" charset="0"/>
            </a:endParaRPr>
          </a:p>
        </p:txBody>
      </p:sp>
      <p:sp>
        <p:nvSpPr>
          <p:cNvPr id="24" name="TextBox 23"/>
          <p:cNvSpPr txBox="1"/>
          <p:nvPr/>
        </p:nvSpPr>
        <p:spPr>
          <a:xfrm>
            <a:off x="-1" y="3225569"/>
            <a:ext cx="1515291" cy="1323439"/>
          </a:xfrm>
          <a:prstGeom prst="rect">
            <a:avLst/>
          </a:prstGeom>
          <a:noFill/>
          <a:ln>
            <a:solidFill>
              <a:srgbClr val="FF0000"/>
            </a:solidFill>
          </a:ln>
        </p:spPr>
        <p:txBody>
          <a:bodyPr wrap="square" rtlCol="0">
            <a:spAutoFit/>
          </a:bodyPr>
          <a:lstStyle/>
          <a:p>
            <a:pPr algn="ctr"/>
            <a:r>
              <a:rPr lang="en-GB" sz="1600" dirty="0" smtClean="0">
                <a:latin typeface="Century Gothic" panose="020B0502020202020204" pitchFamily="34" charset="0"/>
              </a:rPr>
              <a:t>Use the correct signals before your turn.</a:t>
            </a:r>
            <a:endParaRPr lang="en-GB" sz="1600" dirty="0">
              <a:latin typeface="Century Gothic" panose="020B0502020202020204" pitchFamily="34" charset="0"/>
            </a:endParaRPr>
          </a:p>
        </p:txBody>
      </p:sp>
      <p:sp>
        <p:nvSpPr>
          <p:cNvPr id="26" name="TextBox 25"/>
          <p:cNvSpPr txBox="1"/>
          <p:nvPr/>
        </p:nvSpPr>
        <p:spPr>
          <a:xfrm>
            <a:off x="-2" y="4791834"/>
            <a:ext cx="1515291" cy="2062103"/>
          </a:xfrm>
          <a:prstGeom prst="rect">
            <a:avLst/>
          </a:prstGeom>
          <a:noFill/>
          <a:ln>
            <a:solidFill>
              <a:srgbClr val="FF0000"/>
            </a:solidFill>
          </a:ln>
        </p:spPr>
        <p:txBody>
          <a:bodyPr wrap="square" rtlCol="0">
            <a:spAutoFit/>
          </a:bodyPr>
          <a:lstStyle/>
          <a:p>
            <a:pPr algn="ctr"/>
            <a:r>
              <a:rPr lang="en-GB" sz="1600" dirty="0" smtClean="0">
                <a:latin typeface="Century Gothic" panose="020B0502020202020204" pitchFamily="34" charset="0"/>
              </a:rPr>
              <a:t>Check the pressure of your tyres before you set off on a ride. Check for punctures.</a:t>
            </a:r>
            <a:endParaRPr lang="en-GB" sz="1600" dirty="0">
              <a:latin typeface="Century Gothic" panose="020B0502020202020204" pitchFamily="34" charset="0"/>
            </a:endParaRPr>
          </a:p>
        </p:txBody>
      </p:sp>
      <p:sp>
        <p:nvSpPr>
          <p:cNvPr id="30" name="TextBox 29"/>
          <p:cNvSpPr txBox="1"/>
          <p:nvPr/>
        </p:nvSpPr>
        <p:spPr>
          <a:xfrm>
            <a:off x="8412480" y="126744"/>
            <a:ext cx="1824881" cy="1569660"/>
          </a:xfrm>
          <a:prstGeom prst="rect">
            <a:avLst/>
          </a:prstGeom>
          <a:noFill/>
          <a:ln>
            <a:solidFill>
              <a:srgbClr val="FF0000"/>
            </a:solidFill>
          </a:ln>
        </p:spPr>
        <p:txBody>
          <a:bodyPr wrap="square" rtlCol="0">
            <a:spAutoFit/>
          </a:bodyPr>
          <a:lstStyle/>
          <a:p>
            <a:pPr algn="ctr"/>
            <a:r>
              <a:rPr lang="en-GB" sz="1600" dirty="0" smtClean="0">
                <a:latin typeface="Century Gothic" panose="020B0502020202020204" pitchFamily="34" charset="0"/>
              </a:rPr>
              <a:t>Check your front and rear breaks are in order before you set off on a ride.</a:t>
            </a:r>
            <a:endParaRPr lang="en-GB" sz="1600" dirty="0">
              <a:latin typeface="Century Gothic" panose="020B0502020202020204" pitchFamily="34" charset="0"/>
            </a:endParaRPr>
          </a:p>
        </p:txBody>
      </p:sp>
      <p:sp>
        <p:nvSpPr>
          <p:cNvPr id="31" name="TextBox 30"/>
          <p:cNvSpPr txBox="1"/>
          <p:nvPr/>
        </p:nvSpPr>
        <p:spPr>
          <a:xfrm>
            <a:off x="5407589" y="617803"/>
            <a:ext cx="1824881" cy="1077218"/>
          </a:xfrm>
          <a:prstGeom prst="rect">
            <a:avLst/>
          </a:prstGeom>
          <a:noFill/>
          <a:ln>
            <a:solidFill>
              <a:srgbClr val="FF0000"/>
            </a:solidFill>
          </a:ln>
        </p:spPr>
        <p:txBody>
          <a:bodyPr wrap="square" rtlCol="0">
            <a:spAutoFit/>
          </a:bodyPr>
          <a:lstStyle/>
          <a:p>
            <a:pPr algn="ctr"/>
            <a:r>
              <a:rPr lang="en-GB" sz="1600" dirty="0" smtClean="0">
                <a:latin typeface="Century Gothic" panose="020B0502020202020204" pitchFamily="34" charset="0"/>
              </a:rPr>
              <a:t>Always wear an approved fitted helmet when riding your bike.</a:t>
            </a:r>
            <a:endParaRPr lang="en-GB" sz="1600" dirty="0">
              <a:latin typeface="Century Gothic" panose="020B0502020202020204" pitchFamily="34" charset="0"/>
            </a:endParaRPr>
          </a:p>
        </p:txBody>
      </p:sp>
      <p:sp>
        <p:nvSpPr>
          <p:cNvPr id="33" name="TextBox 32"/>
          <p:cNvSpPr txBox="1"/>
          <p:nvPr/>
        </p:nvSpPr>
        <p:spPr>
          <a:xfrm>
            <a:off x="8859123" y="3666307"/>
            <a:ext cx="2912578" cy="1569660"/>
          </a:xfrm>
          <a:prstGeom prst="rect">
            <a:avLst/>
          </a:prstGeom>
          <a:noFill/>
          <a:ln>
            <a:solidFill>
              <a:srgbClr val="FF0000"/>
            </a:solidFill>
          </a:ln>
        </p:spPr>
        <p:txBody>
          <a:bodyPr wrap="square" rtlCol="0">
            <a:spAutoFit/>
          </a:bodyPr>
          <a:lstStyle/>
          <a:p>
            <a:pPr algn="ctr"/>
            <a:r>
              <a:rPr lang="en-GB" sz="1600" dirty="0" smtClean="0">
                <a:latin typeface="Century Gothic" panose="020B0502020202020204" pitchFamily="34" charset="0"/>
              </a:rPr>
              <a:t>If you are riding at night/when it is dark, you should have a white light at the front and a red light at the rear of your bike that you switch on.</a:t>
            </a:r>
            <a:endParaRPr lang="en-GB" sz="1600" dirty="0">
              <a:latin typeface="Century Gothic" panose="020B0502020202020204" pitchFamily="34" charset="0"/>
            </a:endParaRPr>
          </a:p>
        </p:txBody>
      </p:sp>
      <p:sp>
        <p:nvSpPr>
          <p:cNvPr id="39" name="TextBox 38"/>
          <p:cNvSpPr txBox="1"/>
          <p:nvPr/>
        </p:nvSpPr>
        <p:spPr>
          <a:xfrm>
            <a:off x="8890691" y="5601223"/>
            <a:ext cx="2912578" cy="1077218"/>
          </a:xfrm>
          <a:prstGeom prst="rect">
            <a:avLst/>
          </a:prstGeom>
          <a:noFill/>
          <a:ln>
            <a:solidFill>
              <a:srgbClr val="FF0000"/>
            </a:solidFill>
          </a:ln>
        </p:spPr>
        <p:txBody>
          <a:bodyPr wrap="square" rtlCol="0">
            <a:spAutoFit/>
          </a:bodyPr>
          <a:lstStyle/>
          <a:p>
            <a:pPr algn="ctr"/>
            <a:r>
              <a:rPr lang="en-GB" sz="1600" dirty="0" smtClean="0">
                <a:latin typeface="Century Gothic" panose="020B0502020202020204" pitchFamily="34" charset="0"/>
              </a:rPr>
              <a:t>Be seen! Wear light coloured or fluorescent  clothing. At night, wear a reflective band or jacket.</a:t>
            </a:r>
            <a:endParaRPr lang="en-GB" sz="1600" dirty="0">
              <a:latin typeface="Century Gothic" panose="020B0502020202020204" pitchFamily="34" charset="0"/>
            </a:endParaRPr>
          </a:p>
        </p:txBody>
      </p:sp>
      <p:cxnSp>
        <p:nvCxnSpPr>
          <p:cNvPr id="40" name="Straight Arrow Connector 39"/>
          <p:cNvCxnSpPr/>
          <p:nvPr/>
        </p:nvCxnSpPr>
        <p:spPr>
          <a:xfrm flipH="1" flipV="1">
            <a:off x="5281530" y="4192057"/>
            <a:ext cx="3609161" cy="1813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809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Parking your Bike </a:t>
            </a:r>
            <a:endParaRPr lang="en-GB" b="1" u="sng" dirty="0">
              <a:latin typeface="Century Gothic" panose="020B0502020202020204" pitchFamily="34" charset="0"/>
            </a:endParaRPr>
          </a:p>
        </p:txBody>
      </p:sp>
      <p:sp>
        <p:nvSpPr>
          <p:cNvPr id="3" name="Content Placeholder 2"/>
          <p:cNvSpPr>
            <a:spLocks noGrp="1"/>
          </p:cNvSpPr>
          <p:nvPr>
            <p:ph idx="1"/>
          </p:nvPr>
        </p:nvSpPr>
        <p:spPr>
          <a:xfrm>
            <a:off x="838200" y="1825625"/>
            <a:ext cx="5240867" cy="4351338"/>
          </a:xfrm>
        </p:spPr>
        <p:txBody>
          <a:bodyPr>
            <a:normAutofit fontScale="92500" lnSpcReduction="10000"/>
          </a:bodyPr>
          <a:lstStyle/>
          <a:p>
            <a:pPr marL="0" indent="0">
              <a:buNone/>
            </a:pPr>
            <a:r>
              <a:rPr lang="en-GB" dirty="0" smtClean="0">
                <a:latin typeface="Century Gothic" panose="020B0502020202020204" pitchFamily="34" charset="0"/>
              </a:rPr>
              <a:t>Remember to dismount from your bike before entering the playground. </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Always park your cycle thoughtfully so that it is not in the way of other </a:t>
            </a:r>
            <a:r>
              <a:rPr lang="en-GB" dirty="0" smtClean="0">
                <a:latin typeface="Century Gothic" panose="020B0502020202020204" pitchFamily="34" charset="0"/>
              </a:rPr>
              <a:t>people.</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Lock it to prevent it being </a:t>
            </a:r>
            <a:r>
              <a:rPr lang="en-GB" dirty="0" smtClean="0">
                <a:latin typeface="Century Gothic" panose="020B0502020202020204" pitchFamily="34" charset="0"/>
              </a:rPr>
              <a:t>moved from where you have left it.</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cstate="print"/>
          <a:stretch>
            <a:fillRect/>
          </a:stretch>
        </p:blipFill>
        <p:spPr>
          <a:xfrm>
            <a:off x="7279746" y="1690688"/>
            <a:ext cx="3506787" cy="4656169"/>
          </a:xfrm>
          <a:prstGeom prst="rect">
            <a:avLst/>
          </a:prstGeom>
        </p:spPr>
      </p:pic>
    </p:spTree>
    <p:extLst>
      <p:ext uri="{BB962C8B-B14F-4D97-AF65-F5344CB8AC3E}">
        <p14:creationId xmlns:p14="http://schemas.microsoft.com/office/powerpoint/2010/main" val="844678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5468"/>
            <a:ext cx="10515600" cy="863600"/>
          </a:xfrm>
        </p:spPr>
        <p:txBody>
          <a:bodyPr/>
          <a:lstStyle/>
          <a:p>
            <a:r>
              <a:rPr lang="en-GB" b="1" u="sng" dirty="0" smtClean="0">
                <a:latin typeface="Century Gothic" panose="020B0502020202020204" pitchFamily="34" charset="0"/>
              </a:rPr>
              <a:t>Scooting </a:t>
            </a:r>
            <a:endParaRPr lang="en-GB" b="1" u="sng" dirty="0">
              <a:latin typeface="Century Gothic" panose="020B0502020202020204" pitchFamily="34" charset="0"/>
            </a:endParaRPr>
          </a:p>
        </p:txBody>
      </p:sp>
      <p:sp>
        <p:nvSpPr>
          <p:cNvPr id="3" name="Content Placeholder 2"/>
          <p:cNvSpPr>
            <a:spLocks noGrp="1"/>
          </p:cNvSpPr>
          <p:nvPr>
            <p:ph idx="1"/>
          </p:nvPr>
        </p:nvSpPr>
        <p:spPr>
          <a:xfrm>
            <a:off x="304800" y="999068"/>
            <a:ext cx="7399867" cy="5858932"/>
          </a:xfrm>
        </p:spPr>
        <p:txBody>
          <a:bodyPr>
            <a:normAutofit/>
          </a:bodyPr>
          <a:lstStyle/>
          <a:p>
            <a:pPr marL="0" indent="0">
              <a:buNone/>
            </a:pPr>
            <a:r>
              <a:rPr lang="en-GB" dirty="0">
                <a:latin typeface="Century Gothic" panose="020B0502020202020204" pitchFamily="34" charset="0"/>
              </a:rPr>
              <a:t>When rollerblading, scooting or skating… Make sure you do so safely and without causing a nuisance to others. </a:t>
            </a: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Use </a:t>
            </a:r>
            <a:r>
              <a:rPr lang="en-GB" dirty="0">
                <a:latin typeface="Century Gothic" panose="020B0502020202020204" pitchFamily="34" charset="0"/>
              </a:rPr>
              <a:t>the pavements, and take care near other pedestrians, particularly young children and the elderly</a:t>
            </a:r>
            <a:r>
              <a:rPr lang="en-GB" dirty="0" smtClean="0">
                <a:latin typeface="Century Gothic" panose="020B0502020202020204" pitchFamily="34" charset="0"/>
              </a:rPr>
              <a:t>.</a:t>
            </a:r>
          </a:p>
          <a:p>
            <a:pPr marL="0" indent="0">
              <a:buNone/>
            </a:pPr>
            <a:endParaRPr lang="en-GB" dirty="0" smtClean="0">
              <a:latin typeface="Century Gothic" panose="020B0502020202020204" pitchFamily="34" charset="0"/>
            </a:endParaRPr>
          </a:p>
          <a:p>
            <a:pPr marL="0" indent="0">
              <a:buNone/>
            </a:pPr>
            <a:r>
              <a:rPr lang="en-GB" dirty="0">
                <a:latin typeface="Century Gothic" panose="020B0502020202020204" pitchFamily="34" charset="0"/>
              </a:rPr>
              <a:t>Do not rollerblade, scoot or skate across the road. If you need to cross the road hold onto your scooter or skateboard and walk across the road. Always use the Green Cross Code when crossing. </a:t>
            </a:r>
          </a:p>
        </p:txBody>
      </p:sp>
      <p:pic>
        <p:nvPicPr>
          <p:cNvPr id="4" name="Picture 3"/>
          <p:cNvPicPr>
            <a:picLocks noChangeAspect="1"/>
          </p:cNvPicPr>
          <p:nvPr/>
        </p:nvPicPr>
        <p:blipFill>
          <a:blip r:embed="rId2" cstate="print"/>
          <a:stretch>
            <a:fillRect/>
          </a:stretch>
        </p:blipFill>
        <p:spPr>
          <a:xfrm>
            <a:off x="7860240" y="1701270"/>
            <a:ext cx="3883513" cy="4343930"/>
          </a:xfrm>
          <a:prstGeom prst="rect">
            <a:avLst/>
          </a:prstGeom>
        </p:spPr>
      </p:pic>
    </p:spTree>
    <p:extLst>
      <p:ext uri="{BB962C8B-B14F-4D97-AF65-F5344CB8AC3E}">
        <p14:creationId xmlns:p14="http://schemas.microsoft.com/office/powerpoint/2010/main" val="1266526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9334"/>
            <a:ext cx="10515600" cy="762000"/>
          </a:xfrm>
        </p:spPr>
        <p:txBody>
          <a:bodyPr>
            <a:normAutofit/>
          </a:bodyPr>
          <a:lstStyle/>
          <a:p>
            <a:r>
              <a:rPr lang="en-GB" sz="4800" b="1" u="sng" dirty="0" smtClean="0">
                <a:latin typeface="Century Gothic" panose="020B0502020202020204" pitchFamily="34" charset="0"/>
              </a:rPr>
              <a:t>Car </a:t>
            </a:r>
            <a:endParaRPr lang="en-GB" sz="4800" b="1" u="sng" dirty="0">
              <a:latin typeface="Century Gothic" panose="020B0502020202020204" pitchFamily="34" charset="0"/>
            </a:endParaRPr>
          </a:p>
        </p:txBody>
      </p:sp>
      <p:sp>
        <p:nvSpPr>
          <p:cNvPr id="3" name="Content Placeholder 2"/>
          <p:cNvSpPr>
            <a:spLocks noGrp="1"/>
          </p:cNvSpPr>
          <p:nvPr>
            <p:ph idx="1"/>
          </p:nvPr>
        </p:nvSpPr>
        <p:spPr>
          <a:xfrm>
            <a:off x="287868" y="931334"/>
            <a:ext cx="7569200" cy="5638799"/>
          </a:xfrm>
        </p:spPr>
        <p:txBody>
          <a:bodyPr/>
          <a:lstStyle/>
          <a:p>
            <a:pPr marL="0" indent="0">
              <a:buNone/>
            </a:pPr>
            <a:r>
              <a:rPr lang="en-GB" dirty="0">
                <a:latin typeface="Century Gothic" panose="020B0502020202020204" pitchFamily="34" charset="0"/>
              </a:rPr>
              <a:t>Seatbelts MUST be worn at all times. </a:t>
            </a: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r>
              <a:rPr lang="en-GB" b="1" dirty="0" smtClean="0">
                <a:latin typeface="Century Gothic" panose="020B0502020202020204" pitchFamily="34" charset="0"/>
              </a:rPr>
              <a:t>REMEMBER:</a:t>
            </a:r>
          </a:p>
          <a:p>
            <a:r>
              <a:rPr lang="en-GB" dirty="0">
                <a:latin typeface="Century Gothic" panose="020B0502020202020204" pitchFamily="34" charset="0"/>
              </a:rPr>
              <a:t>Do not block the driver’s view in the mirror. </a:t>
            </a:r>
            <a:endParaRPr lang="en-GB" dirty="0" smtClean="0">
              <a:latin typeface="Century Gothic" panose="020B0502020202020204" pitchFamily="34" charset="0"/>
            </a:endParaRPr>
          </a:p>
          <a:p>
            <a:r>
              <a:rPr lang="en-GB" dirty="0" smtClean="0">
                <a:latin typeface="Century Gothic" panose="020B0502020202020204" pitchFamily="34" charset="0"/>
              </a:rPr>
              <a:t>Never </a:t>
            </a:r>
            <a:r>
              <a:rPr lang="en-GB" dirty="0">
                <a:latin typeface="Century Gothic" panose="020B0502020202020204" pitchFamily="34" charset="0"/>
              </a:rPr>
              <a:t>lean or wave out of the window or throw or hang anything </a:t>
            </a:r>
            <a:r>
              <a:rPr lang="en-GB" dirty="0" smtClean="0">
                <a:latin typeface="Century Gothic" panose="020B0502020202020204" pitchFamily="34" charset="0"/>
              </a:rPr>
              <a:t>out. </a:t>
            </a:r>
          </a:p>
          <a:p>
            <a:r>
              <a:rPr lang="en-GB" dirty="0" smtClean="0">
                <a:latin typeface="Century Gothic" panose="020B0502020202020204" pitchFamily="34" charset="0"/>
              </a:rPr>
              <a:t>Only </a:t>
            </a:r>
            <a:r>
              <a:rPr lang="en-GB" dirty="0">
                <a:latin typeface="Century Gothic" panose="020B0502020202020204" pitchFamily="34" charset="0"/>
              </a:rPr>
              <a:t>open doors or windows if it is safe. </a:t>
            </a:r>
            <a:endParaRPr lang="en-GB" dirty="0" smtClean="0">
              <a:latin typeface="Century Gothic" panose="020B0502020202020204" pitchFamily="34" charset="0"/>
            </a:endParaRPr>
          </a:p>
          <a:p>
            <a:r>
              <a:rPr lang="en-GB" dirty="0" smtClean="0">
                <a:latin typeface="Century Gothic" panose="020B0502020202020204" pitchFamily="34" charset="0"/>
              </a:rPr>
              <a:t> </a:t>
            </a:r>
            <a:r>
              <a:rPr lang="en-GB" dirty="0">
                <a:latin typeface="Century Gothic" panose="020B0502020202020204" pitchFamily="34" charset="0"/>
              </a:rPr>
              <a:t>Keep your hands away from door handles while the car is moving.</a:t>
            </a:r>
          </a:p>
        </p:txBody>
      </p:sp>
      <p:pic>
        <p:nvPicPr>
          <p:cNvPr id="4" name="Picture 3"/>
          <p:cNvPicPr>
            <a:picLocks noChangeAspect="1"/>
          </p:cNvPicPr>
          <p:nvPr/>
        </p:nvPicPr>
        <p:blipFill>
          <a:blip r:embed="rId2" cstate="print"/>
          <a:stretch>
            <a:fillRect/>
          </a:stretch>
        </p:blipFill>
        <p:spPr>
          <a:xfrm>
            <a:off x="8156045" y="231062"/>
            <a:ext cx="3748087" cy="3093875"/>
          </a:xfrm>
          <a:prstGeom prst="rect">
            <a:avLst/>
          </a:prstGeom>
        </p:spPr>
      </p:pic>
    </p:spTree>
    <p:extLst>
      <p:ext uri="{BB962C8B-B14F-4D97-AF65-F5344CB8AC3E}">
        <p14:creationId xmlns:p14="http://schemas.microsoft.com/office/powerpoint/2010/main" val="150733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97874" y="3196454"/>
            <a:ext cx="9144000" cy="2387600"/>
          </a:xfrm>
        </p:spPr>
        <p:txBody>
          <a:bodyPr>
            <a:noAutofit/>
          </a:bodyPr>
          <a:lstStyle/>
          <a:p>
            <a:r>
              <a:rPr lang="en-GB" sz="8800" b="1" dirty="0" smtClean="0">
                <a:latin typeface="Century Gothic" panose="020B0502020202020204" pitchFamily="34" charset="0"/>
              </a:rPr>
              <a:t>Whole School Maths Challenge</a:t>
            </a:r>
            <a:br>
              <a:rPr lang="en-GB" sz="8800" b="1" dirty="0" smtClean="0">
                <a:latin typeface="Century Gothic" panose="020B0502020202020204" pitchFamily="34" charset="0"/>
              </a:rPr>
            </a:br>
            <a:r>
              <a:rPr lang="en-GB" sz="4400" b="1" dirty="0" smtClean="0">
                <a:solidFill>
                  <a:srgbClr val="00B0F0"/>
                </a:solidFill>
                <a:latin typeface="Century Gothic" panose="020B0502020202020204" pitchFamily="34" charset="0"/>
              </a:rPr>
              <a:t>(Maths Task)</a:t>
            </a:r>
            <a:endParaRPr lang="en-GB" sz="44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81475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9334"/>
            <a:ext cx="10515600" cy="1117600"/>
          </a:xfrm>
        </p:spPr>
        <p:txBody>
          <a:bodyPr>
            <a:normAutofit/>
          </a:bodyPr>
          <a:lstStyle/>
          <a:p>
            <a:r>
              <a:rPr lang="en-GB" sz="5400" b="1" u="sng" dirty="0" smtClean="0">
                <a:latin typeface="Century Gothic" panose="020B0502020202020204" pitchFamily="34" charset="0"/>
              </a:rPr>
              <a:t>Bus</a:t>
            </a:r>
            <a:endParaRPr lang="en-GB" sz="5400" b="1" u="sng" dirty="0">
              <a:latin typeface="Century Gothic" panose="020B0502020202020204" pitchFamily="34" charset="0"/>
            </a:endParaRPr>
          </a:p>
        </p:txBody>
      </p:sp>
      <p:sp>
        <p:nvSpPr>
          <p:cNvPr id="3" name="Content Placeholder 2"/>
          <p:cNvSpPr>
            <a:spLocks noGrp="1"/>
          </p:cNvSpPr>
          <p:nvPr>
            <p:ph idx="1"/>
          </p:nvPr>
        </p:nvSpPr>
        <p:spPr>
          <a:xfrm>
            <a:off x="220134" y="1286934"/>
            <a:ext cx="9059334" cy="5571066"/>
          </a:xfrm>
        </p:spPr>
        <p:txBody>
          <a:bodyPr>
            <a:normAutofit lnSpcReduction="10000"/>
          </a:bodyPr>
          <a:lstStyle/>
          <a:p>
            <a:r>
              <a:rPr lang="en-GB" dirty="0">
                <a:latin typeface="Century Gothic" panose="020B0502020202020204" pitchFamily="34" charset="0"/>
              </a:rPr>
              <a:t>Seatbelts MUST be worn at all times. </a:t>
            </a: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r>
              <a:rPr lang="en-GB" dirty="0" smtClean="0">
                <a:latin typeface="Century Gothic" panose="020B0502020202020204" pitchFamily="34" charset="0"/>
              </a:rPr>
              <a:t>When </a:t>
            </a:r>
            <a:r>
              <a:rPr lang="en-GB" dirty="0">
                <a:latin typeface="Century Gothic" panose="020B0502020202020204" pitchFamily="34" charset="0"/>
              </a:rPr>
              <a:t>you wait for a </a:t>
            </a:r>
            <a:r>
              <a:rPr lang="en-GB" dirty="0" smtClean="0">
                <a:latin typeface="Century Gothic" panose="020B0502020202020204" pitchFamily="34" charset="0"/>
              </a:rPr>
              <a:t>bus, </a:t>
            </a:r>
            <a:r>
              <a:rPr lang="en-GB" dirty="0">
                <a:latin typeface="Century Gothic" panose="020B0502020202020204" pitchFamily="34" charset="0"/>
              </a:rPr>
              <a:t>stand on the pavement, well back from the traffic. It is dangerous to play around at bus or tram stops</a:t>
            </a:r>
            <a:r>
              <a:rPr lang="en-GB" dirty="0" smtClean="0">
                <a:latin typeface="Century Gothic" panose="020B0502020202020204" pitchFamily="34" charset="0"/>
              </a:rPr>
              <a:t>.</a:t>
            </a:r>
          </a:p>
          <a:p>
            <a:pPr marL="0" indent="0">
              <a:buNone/>
            </a:pPr>
            <a:endParaRPr lang="en-GB" dirty="0" smtClean="0">
              <a:latin typeface="Century Gothic" panose="020B0502020202020204" pitchFamily="34" charset="0"/>
            </a:endParaRPr>
          </a:p>
          <a:p>
            <a:r>
              <a:rPr lang="en-GB" dirty="0">
                <a:latin typeface="Century Gothic" panose="020B0502020202020204" pitchFamily="34" charset="0"/>
              </a:rPr>
              <a:t>Always do what the driver tells you and do not distract them. </a:t>
            </a:r>
            <a:endParaRPr lang="en-GB" dirty="0" smtClean="0">
              <a:latin typeface="Century Gothic" panose="020B0502020202020204" pitchFamily="34" charset="0"/>
            </a:endParaRPr>
          </a:p>
          <a:p>
            <a:pPr marL="0" indent="0">
              <a:buNone/>
            </a:pPr>
            <a:endParaRPr lang="en-GB" dirty="0" smtClean="0">
              <a:latin typeface="Century Gothic" panose="020B0502020202020204" pitchFamily="34" charset="0"/>
            </a:endParaRPr>
          </a:p>
          <a:p>
            <a:r>
              <a:rPr lang="en-GB" dirty="0" smtClean="0">
                <a:latin typeface="Century Gothic" panose="020B0502020202020204" pitchFamily="34" charset="0"/>
              </a:rPr>
              <a:t>If </a:t>
            </a:r>
            <a:r>
              <a:rPr lang="en-GB" dirty="0">
                <a:latin typeface="Century Gothic" panose="020B0502020202020204" pitchFamily="34" charset="0"/>
              </a:rPr>
              <a:t>you do need to cross the road after getting off the </a:t>
            </a:r>
            <a:r>
              <a:rPr lang="en-GB" dirty="0" smtClean="0">
                <a:latin typeface="Century Gothic" panose="020B0502020202020204" pitchFamily="34" charset="0"/>
              </a:rPr>
              <a:t>bus, </a:t>
            </a:r>
            <a:r>
              <a:rPr lang="en-GB" dirty="0">
                <a:latin typeface="Century Gothic" panose="020B0502020202020204" pitchFamily="34" charset="0"/>
              </a:rPr>
              <a:t>wait for it to move away first so that the driver can see you, and you can see approaching traffic. </a:t>
            </a:r>
          </a:p>
        </p:txBody>
      </p:sp>
    </p:spTree>
    <p:extLst>
      <p:ext uri="{BB962C8B-B14F-4D97-AF65-F5344CB8AC3E}">
        <p14:creationId xmlns:p14="http://schemas.microsoft.com/office/powerpoint/2010/main" val="900532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Safe Travel Leaflet</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entury Gothic" panose="020B0502020202020204" pitchFamily="34" charset="0"/>
              </a:rPr>
              <a:t>As part of road safety week, think about some helpful hints you could give our pupils to keep them safe on their journey to and from school.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Create a leaflet to display some of the helpful hints for each method of getting to and from school.</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Remember to include the key points for each travel method.</a:t>
            </a:r>
            <a:endParaRPr lang="en-GB" dirty="0">
              <a:latin typeface="Century Gothic" panose="020B0502020202020204" pitchFamily="34" charset="0"/>
            </a:endParaRPr>
          </a:p>
        </p:txBody>
      </p:sp>
    </p:spTree>
    <p:extLst>
      <p:ext uri="{BB962C8B-B14F-4D97-AF65-F5344CB8AC3E}">
        <p14:creationId xmlns:p14="http://schemas.microsoft.com/office/powerpoint/2010/main" val="2686682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7E1E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58685" y="3173231"/>
            <a:ext cx="9144000" cy="2387600"/>
          </a:xfrm>
        </p:spPr>
        <p:txBody>
          <a:bodyPr>
            <a:noAutofit/>
          </a:bodyPr>
          <a:lstStyle/>
          <a:p>
            <a:r>
              <a:rPr lang="en-GB" sz="8800" b="1" dirty="0" smtClean="0">
                <a:latin typeface="Century Gothic" panose="020B0502020202020204" pitchFamily="34" charset="0"/>
              </a:rPr>
              <a:t>People who help us travel to school safely</a:t>
            </a:r>
            <a:br>
              <a:rPr lang="en-GB" sz="8800" b="1" dirty="0" smtClean="0">
                <a:latin typeface="Century Gothic" panose="020B0502020202020204" pitchFamily="34" charset="0"/>
              </a:rPr>
            </a:br>
            <a:r>
              <a:rPr lang="en-GB" sz="4400" b="1" dirty="0" smtClean="0">
                <a:solidFill>
                  <a:srgbClr val="00B0F0"/>
                </a:solidFill>
                <a:latin typeface="Century Gothic" panose="020B0502020202020204" pitchFamily="34" charset="0"/>
              </a:rPr>
              <a:t>(Discussion Task) </a:t>
            </a:r>
            <a:endParaRPr lang="en-GB" sz="44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42883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Who helps us get to school safely?</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entury Gothic" panose="020B0502020202020204" pitchFamily="34" charset="0"/>
              </a:rPr>
              <a:t>Think about the people who help us get to and from school safely (lollipop patroller, police, community wardens, parents/carers), bus drivers).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What are their roles and responsibilities?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What do you do if they are not there to help you?</a:t>
            </a:r>
          </a:p>
        </p:txBody>
      </p:sp>
    </p:spTree>
    <p:extLst>
      <p:ext uri="{BB962C8B-B14F-4D97-AF65-F5344CB8AC3E}">
        <p14:creationId xmlns:p14="http://schemas.microsoft.com/office/powerpoint/2010/main" val="731566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58685" y="3274831"/>
            <a:ext cx="9144000" cy="2387600"/>
          </a:xfrm>
        </p:spPr>
        <p:txBody>
          <a:bodyPr>
            <a:noAutofit/>
          </a:bodyPr>
          <a:lstStyle/>
          <a:p>
            <a:r>
              <a:rPr lang="en-GB" sz="8800" b="1" dirty="0" smtClean="0">
                <a:latin typeface="Century Gothic" panose="020B0502020202020204" pitchFamily="34" charset="0"/>
              </a:rPr>
              <a:t>What I See on My Journey to School</a:t>
            </a:r>
            <a:br>
              <a:rPr lang="en-GB" sz="8800" b="1" dirty="0" smtClean="0">
                <a:latin typeface="Century Gothic" panose="020B0502020202020204" pitchFamily="34" charset="0"/>
              </a:rPr>
            </a:br>
            <a:r>
              <a:rPr lang="en-GB" sz="4400" b="1" dirty="0" smtClean="0">
                <a:solidFill>
                  <a:srgbClr val="00B0F0"/>
                </a:solidFill>
                <a:latin typeface="Century Gothic" panose="020B0502020202020204" pitchFamily="34" charset="0"/>
              </a:rPr>
              <a:t>(Quiz)</a:t>
            </a:r>
            <a:endParaRPr lang="en-GB" sz="44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4037405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On your way to school you will see…</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3200" dirty="0" smtClean="0">
                <a:latin typeface="Century Gothic" panose="020B0502020202020204" pitchFamily="34" charset="0"/>
              </a:rPr>
              <a:t>What do you see on your way to and from school?</a:t>
            </a:r>
          </a:p>
        </p:txBody>
      </p:sp>
      <p:pic>
        <p:nvPicPr>
          <p:cNvPr id="4" name="Picture 3" descr="&lt;strong&gt;Road&lt;/strong&gt; &lt;strong&gt;signs&lt;/strong&gt; in Mauritiu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02507"/>
            <a:ext cx="2190466" cy="2190466"/>
          </a:xfrm>
          <a:prstGeom prst="rect">
            <a:avLst/>
          </a:prstGeom>
        </p:spPr>
      </p:pic>
      <p:pic>
        <p:nvPicPr>
          <p:cNvPr id="5" name="Picture 4" descr="File:A very &lt;strong&gt;busy road&lt;/strong&gt; junction - geograph.org.uk - 1410980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600" y="2578290"/>
            <a:ext cx="3251200" cy="2438400"/>
          </a:xfrm>
          <a:prstGeom prst="rect">
            <a:avLst/>
          </a:prstGeom>
        </p:spPr>
      </p:pic>
    </p:spTree>
    <p:extLst>
      <p:ext uri="{BB962C8B-B14F-4D97-AF65-F5344CB8AC3E}">
        <p14:creationId xmlns:p14="http://schemas.microsoft.com/office/powerpoint/2010/main" val="1401783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254"/>
          </a:xfrm>
        </p:spPr>
        <p:txBody>
          <a:bodyPr/>
          <a:lstStyle/>
          <a:p>
            <a:pPr algn="ctr"/>
            <a:r>
              <a:rPr lang="en-GB" b="1" u="sng" dirty="0" smtClean="0">
                <a:latin typeface="Century Gothic" panose="020B0502020202020204" pitchFamily="34" charset="0"/>
              </a:rPr>
              <a:t>Road Signs </a:t>
            </a:r>
            <a:endParaRPr lang="en-GB" b="1" u="sng" dirty="0">
              <a:latin typeface="Century Gothic" panose="020B0502020202020204" pitchFamily="34" charset="0"/>
            </a:endParaRPr>
          </a:p>
        </p:txBody>
      </p:sp>
      <p:pic>
        <p:nvPicPr>
          <p:cNvPr id="4" name="Picture 3"/>
          <p:cNvPicPr>
            <a:picLocks noChangeAspect="1"/>
          </p:cNvPicPr>
          <p:nvPr/>
        </p:nvPicPr>
        <p:blipFill rotWithShape="1">
          <a:blip r:embed="rId3" cstate="print"/>
          <a:srcRect b="2239"/>
          <a:stretch/>
        </p:blipFill>
        <p:spPr>
          <a:xfrm>
            <a:off x="364267" y="1783781"/>
            <a:ext cx="11700545" cy="4289473"/>
          </a:xfrm>
          <a:prstGeom prst="rect">
            <a:avLst/>
          </a:prstGeom>
        </p:spPr>
      </p:pic>
    </p:spTree>
    <p:extLst>
      <p:ext uri="{BB962C8B-B14F-4D97-AF65-F5344CB8AC3E}">
        <p14:creationId xmlns:p14="http://schemas.microsoft.com/office/powerpoint/2010/main" val="967197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3925"/>
          </a:xfrm>
        </p:spPr>
        <p:txBody>
          <a:bodyPr/>
          <a:lstStyle/>
          <a:p>
            <a:pPr algn="ctr"/>
            <a:r>
              <a:rPr lang="en-GB" b="1" u="sng" dirty="0" smtClean="0">
                <a:latin typeface="Century Gothic" panose="020B0502020202020204" pitchFamily="34" charset="0"/>
              </a:rPr>
              <a:t>Road Signs </a:t>
            </a:r>
            <a:endParaRPr lang="en-GB" b="1" u="sng" dirty="0">
              <a:latin typeface="Century Gothic" panose="020B0502020202020204" pitchFamily="34" charset="0"/>
            </a:endParaRPr>
          </a:p>
        </p:txBody>
      </p:sp>
      <p:pic>
        <p:nvPicPr>
          <p:cNvPr id="4" name="Picture 3"/>
          <p:cNvPicPr>
            <a:picLocks noChangeAspect="1"/>
          </p:cNvPicPr>
          <p:nvPr/>
        </p:nvPicPr>
        <p:blipFill rotWithShape="1">
          <a:blip r:embed="rId2" cstate="print"/>
          <a:srcRect t="1099" b="-1"/>
          <a:stretch/>
        </p:blipFill>
        <p:spPr>
          <a:xfrm>
            <a:off x="1437626" y="1001165"/>
            <a:ext cx="9316748" cy="5448028"/>
          </a:xfrm>
          <a:prstGeom prst="rect">
            <a:avLst/>
          </a:prstGeom>
        </p:spPr>
      </p:pic>
    </p:spTree>
    <p:extLst>
      <p:ext uri="{BB962C8B-B14F-4D97-AF65-F5344CB8AC3E}">
        <p14:creationId xmlns:p14="http://schemas.microsoft.com/office/powerpoint/2010/main" val="332977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6273"/>
          </a:xfrm>
        </p:spPr>
        <p:txBody>
          <a:bodyPr/>
          <a:lstStyle/>
          <a:p>
            <a:pPr algn="ctr"/>
            <a:r>
              <a:rPr lang="en-GB" b="1" u="sng" dirty="0" smtClean="0">
                <a:latin typeface="Century Gothic" panose="020B0502020202020204" pitchFamily="34" charset="0"/>
              </a:rPr>
              <a:t>Warning Signs </a:t>
            </a:r>
            <a:endParaRPr lang="en-GB" b="1" u="sng" dirty="0">
              <a:latin typeface="Century Gothic" panose="020B0502020202020204" pitchFamily="34" charset="0"/>
            </a:endParaRPr>
          </a:p>
        </p:txBody>
      </p:sp>
      <p:pic>
        <p:nvPicPr>
          <p:cNvPr id="4" name="Picture 3"/>
          <p:cNvPicPr>
            <a:picLocks noChangeAspect="1"/>
          </p:cNvPicPr>
          <p:nvPr/>
        </p:nvPicPr>
        <p:blipFill rotWithShape="1">
          <a:blip r:embed="rId2" cstate="print"/>
          <a:srcRect t="8440"/>
          <a:stretch/>
        </p:blipFill>
        <p:spPr>
          <a:xfrm>
            <a:off x="2293256" y="866274"/>
            <a:ext cx="7605488" cy="5702229"/>
          </a:xfrm>
          <a:prstGeom prst="rect">
            <a:avLst/>
          </a:prstGeom>
        </p:spPr>
      </p:pic>
    </p:spTree>
    <p:extLst>
      <p:ext uri="{BB962C8B-B14F-4D97-AF65-F5344CB8AC3E}">
        <p14:creationId xmlns:p14="http://schemas.microsoft.com/office/powerpoint/2010/main" val="4242398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Road Markings</a:t>
            </a:r>
            <a:endParaRPr lang="en-GB" b="1" u="sng" dirty="0">
              <a:latin typeface="Century Gothic" panose="020B0502020202020204" pitchFamily="34" charset="0"/>
            </a:endParaRPr>
          </a:p>
        </p:txBody>
      </p:sp>
      <p:pic>
        <p:nvPicPr>
          <p:cNvPr id="4" name="Picture 3"/>
          <p:cNvPicPr>
            <a:picLocks noChangeAspect="1"/>
          </p:cNvPicPr>
          <p:nvPr/>
        </p:nvPicPr>
        <p:blipFill>
          <a:blip r:embed="rId2" cstate="print"/>
          <a:stretch>
            <a:fillRect/>
          </a:stretch>
        </p:blipFill>
        <p:spPr>
          <a:xfrm>
            <a:off x="5352232" y="0"/>
            <a:ext cx="6453082" cy="7184346"/>
          </a:xfrm>
          <a:prstGeom prst="rect">
            <a:avLst/>
          </a:prstGeom>
        </p:spPr>
      </p:pic>
    </p:spTree>
    <p:extLst>
      <p:ext uri="{BB962C8B-B14F-4D97-AF65-F5344CB8AC3E}">
        <p14:creationId xmlns:p14="http://schemas.microsoft.com/office/powerpoint/2010/main" val="54281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Whole </a:t>
            </a:r>
            <a:r>
              <a:rPr lang="en-GB" b="1" u="sng" dirty="0">
                <a:latin typeface="Century Gothic" panose="020B0502020202020204" pitchFamily="34" charset="0"/>
              </a:rPr>
              <a:t>S</a:t>
            </a:r>
            <a:r>
              <a:rPr lang="en-GB" b="1" u="sng" dirty="0" smtClean="0">
                <a:latin typeface="Century Gothic" panose="020B0502020202020204" pitchFamily="34" charset="0"/>
              </a:rPr>
              <a:t>chool Maths Challenge </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Century Gothic" panose="020B0502020202020204" pitchFamily="34" charset="0"/>
              </a:rPr>
              <a:t>You are going to use your information handing skills to create a graph that will display how your class, stage or our school travel to school.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Remember to include:</a:t>
            </a:r>
          </a:p>
          <a:p>
            <a:r>
              <a:rPr lang="en-GB" dirty="0" smtClean="0">
                <a:latin typeface="Century Gothic" panose="020B0502020202020204" pitchFamily="34" charset="0"/>
              </a:rPr>
              <a:t>Labelled axis </a:t>
            </a:r>
          </a:p>
          <a:p>
            <a:r>
              <a:rPr lang="en-GB" dirty="0" smtClean="0">
                <a:latin typeface="Century Gothic" panose="020B0502020202020204" pitchFamily="34" charset="0"/>
              </a:rPr>
              <a:t>A suitable scale </a:t>
            </a:r>
          </a:p>
          <a:p>
            <a:r>
              <a:rPr lang="en-GB" dirty="0" smtClean="0">
                <a:latin typeface="Century Gothic" panose="020B0502020202020204" pitchFamily="34" charset="0"/>
              </a:rPr>
              <a:t>A title for your graph </a:t>
            </a:r>
            <a:endParaRPr lang="en-GB" dirty="0">
              <a:latin typeface="Century Gothic" panose="020B0502020202020204" pitchFamily="34" charset="0"/>
            </a:endParaRPr>
          </a:p>
        </p:txBody>
      </p:sp>
    </p:spTree>
    <p:extLst>
      <p:ext uri="{BB962C8B-B14F-4D97-AF65-F5344CB8AC3E}">
        <p14:creationId xmlns:p14="http://schemas.microsoft.com/office/powerpoint/2010/main" val="3028285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entury Gothic" panose="020B0502020202020204" pitchFamily="34" charset="0"/>
              </a:rPr>
              <a:t>Safe Crossing places </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smtClean="0"/>
              <a:t>Traffic Lights on Woodhill Road </a:t>
            </a:r>
          </a:p>
          <a:p>
            <a:pPr marL="0" indent="0">
              <a:buNone/>
            </a:pPr>
            <a:endParaRPr lang="en-GB" dirty="0"/>
          </a:p>
          <a:p>
            <a:pPr marL="0" indent="0">
              <a:buNone/>
            </a:pPr>
            <a:r>
              <a:rPr lang="en-GB" dirty="0" smtClean="0"/>
              <a:t>Traffic Lights on Angus Avenue </a:t>
            </a:r>
          </a:p>
          <a:p>
            <a:pPr marL="0" indent="0">
              <a:buNone/>
            </a:pPr>
            <a:endParaRPr lang="en-GB" dirty="0"/>
          </a:p>
          <a:p>
            <a:pPr marL="0" indent="0">
              <a:buNone/>
            </a:pPr>
            <a:r>
              <a:rPr lang="en-GB" dirty="0" smtClean="0"/>
              <a:t>School Crossing Patroller on Angus Avenue </a:t>
            </a:r>
            <a:endParaRPr lang="en-GB" dirty="0"/>
          </a:p>
        </p:txBody>
      </p:sp>
    </p:spTree>
    <p:extLst>
      <p:ext uri="{BB962C8B-B14F-4D97-AF65-F5344CB8AC3E}">
        <p14:creationId xmlns:p14="http://schemas.microsoft.com/office/powerpoint/2010/main" val="1077947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Hazards</a:t>
            </a:r>
            <a:endParaRPr lang="en-GB" b="1" u="sng" dirty="0">
              <a:latin typeface="Century Gothic" panose="020B0502020202020204" pitchFamily="34" charset="0"/>
            </a:endParaRPr>
          </a:p>
        </p:txBody>
      </p:sp>
      <p:sp>
        <p:nvSpPr>
          <p:cNvPr id="3" name="Content Placeholder 2"/>
          <p:cNvSpPr>
            <a:spLocks noGrp="1"/>
          </p:cNvSpPr>
          <p:nvPr>
            <p:ph idx="1"/>
          </p:nvPr>
        </p:nvSpPr>
        <p:spPr>
          <a:xfrm>
            <a:off x="838200" y="1825625"/>
            <a:ext cx="2833048" cy="4351338"/>
          </a:xfrm>
        </p:spPr>
        <p:txBody>
          <a:bodyPr/>
          <a:lstStyle/>
          <a:p>
            <a:pPr marL="0" indent="0">
              <a:buNone/>
            </a:pPr>
            <a:r>
              <a:rPr lang="en-GB" dirty="0" smtClean="0">
                <a:latin typeface="Century Gothic" panose="020B0502020202020204" pitchFamily="34" charset="0"/>
              </a:rPr>
              <a:t>Can you spot the hazards in the image?</a:t>
            </a:r>
            <a:endParaRPr lang="en-GB" dirty="0">
              <a:latin typeface="Century Gothic" panose="020B0502020202020204" pitchFamily="34" charset="0"/>
            </a:endParaRPr>
          </a:p>
        </p:txBody>
      </p:sp>
      <p:pic>
        <p:nvPicPr>
          <p:cNvPr id="4" name="Picture 3"/>
          <p:cNvPicPr>
            <a:picLocks noChangeAspect="1"/>
          </p:cNvPicPr>
          <p:nvPr/>
        </p:nvPicPr>
        <p:blipFill>
          <a:blip r:embed="rId2" cstate="print"/>
          <a:stretch>
            <a:fillRect/>
          </a:stretch>
        </p:blipFill>
        <p:spPr>
          <a:xfrm>
            <a:off x="4651800" y="84899"/>
            <a:ext cx="5884272" cy="6773101"/>
          </a:xfrm>
          <a:prstGeom prst="rect">
            <a:avLst/>
          </a:prstGeom>
        </p:spPr>
      </p:pic>
    </p:spTree>
    <p:extLst>
      <p:ext uri="{BB962C8B-B14F-4D97-AF65-F5344CB8AC3E}">
        <p14:creationId xmlns:p14="http://schemas.microsoft.com/office/powerpoint/2010/main" val="4193770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entury Gothic" panose="020B0502020202020204" pitchFamily="34" charset="0"/>
              </a:rPr>
              <a:t>Hazards</a:t>
            </a:r>
            <a:endParaRPr lang="en-GB" dirty="0"/>
          </a:p>
        </p:txBody>
      </p:sp>
      <p:pic>
        <p:nvPicPr>
          <p:cNvPr id="4" name="Picture 3"/>
          <p:cNvPicPr>
            <a:picLocks noChangeAspect="1"/>
          </p:cNvPicPr>
          <p:nvPr/>
        </p:nvPicPr>
        <p:blipFill>
          <a:blip r:embed="rId2" cstate="print"/>
          <a:stretch>
            <a:fillRect/>
          </a:stretch>
        </p:blipFill>
        <p:spPr>
          <a:xfrm>
            <a:off x="5004179" y="-1"/>
            <a:ext cx="5982269" cy="6794393"/>
          </a:xfrm>
          <a:prstGeom prst="rect">
            <a:avLst/>
          </a:prstGeom>
        </p:spPr>
      </p:pic>
      <p:sp>
        <p:nvSpPr>
          <p:cNvPr id="5" name="Content Placeholder 2"/>
          <p:cNvSpPr>
            <a:spLocks noGrp="1"/>
          </p:cNvSpPr>
          <p:nvPr>
            <p:ph idx="1"/>
          </p:nvPr>
        </p:nvSpPr>
        <p:spPr>
          <a:xfrm>
            <a:off x="838200" y="1825625"/>
            <a:ext cx="2833048" cy="4351338"/>
          </a:xfrm>
        </p:spPr>
        <p:txBody>
          <a:bodyPr/>
          <a:lstStyle/>
          <a:p>
            <a:pPr marL="0" indent="0">
              <a:buNone/>
            </a:pPr>
            <a:r>
              <a:rPr lang="en-GB" dirty="0" smtClean="0">
                <a:latin typeface="Century Gothic" panose="020B0502020202020204" pitchFamily="34" charset="0"/>
              </a:rPr>
              <a:t>Can you spot the hazards in the image?</a:t>
            </a:r>
            <a:endParaRPr lang="en-GB" dirty="0">
              <a:latin typeface="Century Gothic" panose="020B0502020202020204" pitchFamily="34" charset="0"/>
            </a:endParaRPr>
          </a:p>
        </p:txBody>
      </p:sp>
    </p:spTree>
    <p:extLst>
      <p:ext uri="{BB962C8B-B14F-4D97-AF65-F5344CB8AC3E}">
        <p14:creationId xmlns:p14="http://schemas.microsoft.com/office/powerpoint/2010/main" val="3660821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sz="half" idx="2"/>
          </p:nvPr>
        </p:nvSpPr>
        <p:spPr>
          <a:xfrm>
            <a:off x="5951538" y="1412876"/>
            <a:ext cx="4254500" cy="4525963"/>
          </a:xfrm>
        </p:spPr>
        <p:txBody>
          <a:bodyPr/>
          <a:lstStyle/>
          <a:p>
            <a:pPr>
              <a:buFontTx/>
              <a:buNone/>
            </a:pPr>
            <a:r>
              <a:rPr lang="en-GB" altLang="en-US" sz="4800"/>
              <a:t>	</a:t>
            </a:r>
            <a:endParaRPr lang="en-US" altLang="en-US" sz="2000"/>
          </a:p>
        </p:txBody>
      </p:sp>
      <p:sp>
        <p:nvSpPr>
          <p:cNvPr id="54275" name="Text Box 3"/>
          <p:cNvSpPr txBox="1">
            <a:spLocks noChangeArrowheads="1"/>
          </p:cNvSpPr>
          <p:nvPr/>
        </p:nvSpPr>
        <p:spPr bwMode="auto">
          <a:xfrm>
            <a:off x="2908300" y="28733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solidFill>
                <a:srgbClr val="FF0000"/>
              </a:solidFill>
            </a:endParaRPr>
          </a:p>
        </p:txBody>
      </p:sp>
      <p:sp>
        <p:nvSpPr>
          <p:cNvPr id="54276" name="Rectangle 4"/>
          <p:cNvSpPr>
            <a:spLocks noChangeArrowheads="1"/>
          </p:cNvSpPr>
          <p:nvPr/>
        </p:nvSpPr>
        <p:spPr bwMode="auto">
          <a:xfrm>
            <a:off x="2640013" y="21336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solidFill>
                <a:srgbClr val="FF0000"/>
              </a:solidFill>
            </a:endParaRPr>
          </a:p>
          <a:p>
            <a:endParaRPr lang="en-US" altLang="en-US">
              <a:solidFill>
                <a:srgbClr val="FF0000"/>
              </a:solidFill>
            </a:endParaRPr>
          </a:p>
        </p:txBody>
      </p:sp>
      <p:sp>
        <p:nvSpPr>
          <p:cNvPr id="54277" name="Text Box 5"/>
          <p:cNvSpPr txBox="1">
            <a:spLocks noChangeArrowheads="1"/>
          </p:cNvSpPr>
          <p:nvPr/>
        </p:nvSpPr>
        <p:spPr bwMode="auto">
          <a:xfrm>
            <a:off x="982639" y="404814"/>
            <a:ext cx="32618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600" b="1" u="sng" dirty="0">
                <a:latin typeface="Century Gothic" panose="020B0502020202020204" pitchFamily="34" charset="0"/>
              </a:rPr>
              <a:t>Danger zone </a:t>
            </a:r>
          </a:p>
          <a:p>
            <a:r>
              <a:rPr lang="en-GB" altLang="en-US" dirty="0">
                <a:latin typeface="Century Gothic" panose="020B0502020202020204" pitchFamily="34" charset="0"/>
              </a:rPr>
              <a:t>Can you spot </a:t>
            </a:r>
            <a:r>
              <a:rPr lang="en-GB" altLang="en-US" dirty="0" smtClean="0">
                <a:latin typeface="Century Gothic" panose="020B0502020202020204" pitchFamily="34" charset="0"/>
              </a:rPr>
              <a:t>the hazards in the images?</a:t>
            </a:r>
            <a:endParaRPr lang="en-US" altLang="en-US" dirty="0">
              <a:latin typeface="Century Gothic" panose="020B0502020202020204" pitchFamily="34" charset="0"/>
            </a:endParaRPr>
          </a:p>
        </p:txBody>
      </p:sp>
      <p:pic>
        <p:nvPicPr>
          <p:cNvPr id="54281" name="Picture 9" descr="Go to fullsiz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7885" y="382068"/>
            <a:ext cx="2988432" cy="2226253"/>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descr="Boy Ped on mob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6282" y="2788810"/>
            <a:ext cx="2833900" cy="3777874"/>
          </a:xfrm>
          <a:prstGeom prst="rect">
            <a:avLst/>
          </a:prstGeom>
          <a:noFill/>
          <a:extLst>
            <a:ext uri="{909E8E84-426E-40DD-AFC4-6F175D3DCCD1}">
              <a14:hiddenFill xmlns:a14="http://schemas.microsoft.com/office/drawing/2010/main">
                <a:solidFill>
                  <a:srgbClr val="FFFFFF"/>
                </a:solidFill>
              </a14:hiddenFill>
            </a:ext>
          </a:extLst>
        </p:spPr>
      </p:pic>
      <p:pic>
        <p:nvPicPr>
          <p:cNvPr id="54290"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7169" y="4311653"/>
            <a:ext cx="2743993" cy="225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3" name="Picture 21" descr="What's wrong RSW - clean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289" y="2065418"/>
            <a:ext cx="3753760" cy="3584300"/>
          </a:xfrm>
          <a:prstGeom prst="rect">
            <a:avLst/>
          </a:prstGeom>
          <a:noFill/>
          <a:extLst>
            <a:ext uri="{909E8E84-426E-40DD-AFC4-6F175D3DCCD1}">
              <a14:hiddenFill xmlns:a14="http://schemas.microsoft.com/office/drawing/2010/main">
                <a:solidFill>
                  <a:srgbClr val="FFFFFF"/>
                </a:solidFill>
              </a14:hiddenFill>
            </a:ext>
          </a:extLst>
        </p:spPr>
      </p:pic>
      <p:pic>
        <p:nvPicPr>
          <p:cNvPr id="54294"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0272" y="409631"/>
            <a:ext cx="2279608" cy="34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81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body" sz="half" idx="2"/>
          </p:nvPr>
        </p:nvSpPr>
        <p:spPr>
          <a:xfrm>
            <a:off x="5951538" y="1412876"/>
            <a:ext cx="4254500" cy="4525963"/>
          </a:xfrm>
        </p:spPr>
        <p:txBody>
          <a:bodyPr/>
          <a:lstStyle/>
          <a:p>
            <a:pPr>
              <a:buFontTx/>
              <a:buNone/>
            </a:pPr>
            <a:r>
              <a:rPr lang="en-GB" altLang="en-US" sz="4400"/>
              <a:t>	</a:t>
            </a:r>
            <a:endParaRPr lang="en-US" altLang="en-US" sz="1800"/>
          </a:p>
        </p:txBody>
      </p:sp>
      <p:sp>
        <p:nvSpPr>
          <p:cNvPr id="63491" name="Text Box 3"/>
          <p:cNvSpPr txBox="1">
            <a:spLocks noChangeArrowheads="1"/>
          </p:cNvSpPr>
          <p:nvPr/>
        </p:nvSpPr>
        <p:spPr bwMode="auto">
          <a:xfrm>
            <a:off x="2908300" y="28733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solidFill>
                <a:srgbClr val="FF0000"/>
              </a:solidFill>
            </a:endParaRPr>
          </a:p>
        </p:txBody>
      </p:sp>
      <p:sp>
        <p:nvSpPr>
          <p:cNvPr id="63492" name="Rectangle 4"/>
          <p:cNvSpPr>
            <a:spLocks noChangeArrowheads="1"/>
          </p:cNvSpPr>
          <p:nvPr/>
        </p:nvSpPr>
        <p:spPr bwMode="auto">
          <a:xfrm>
            <a:off x="2640013" y="21336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solidFill>
                <a:srgbClr val="FF0000"/>
              </a:solidFill>
            </a:endParaRPr>
          </a:p>
          <a:p>
            <a:endParaRPr lang="en-US" altLang="en-US">
              <a:solidFill>
                <a:srgbClr val="FF0000"/>
              </a:solidFill>
            </a:endParaRPr>
          </a:p>
        </p:txBody>
      </p:sp>
      <p:sp>
        <p:nvSpPr>
          <p:cNvPr id="63493" name="Text Box 5"/>
          <p:cNvSpPr txBox="1">
            <a:spLocks noChangeArrowheads="1"/>
          </p:cNvSpPr>
          <p:nvPr/>
        </p:nvSpPr>
        <p:spPr bwMode="auto">
          <a:xfrm>
            <a:off x="527050" y="125412"/>
            <a:ext cx="48974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600" b="1" u="sng" dirty="0">
                <a:latin typeface="Century Gothic" panose="020B0502020202020204" pitchFamily="34" charset="0"/>
              </a:rPr>
              <a:t>Hazard spot</a:t>
            </a:r>
          </a:p>
          <a:p>
            <a:r>
              <a:rPr lang="en-GB" altLang="en-US" dirty="0">
                <a:latin typeface="Century Gothic" panose="020B0502020202020204" pitchFamily="34" charset="0"/>
              </a:rPr>
              <a:t>Can you spot what’s a hazard </a:t>
            </a:r>
          </a:p>
          <a:p>
            <a:r>
              <a:rPr lang="en-GB" altLang="en-US" dirty="0">
                <a:latin typeface="Century Gothic" panose="020B0502020202020204" pitchFamily="34" charset="0"/>
              </a:rPr>
              <a:t>and what’s there to keep you safe?</a:t>
            </a:r>
            <a:endParaRPr lang="en-US" altLang="en-US" dirty="0">
              <a:latin typeface="Century Gothic" panose="020B0502020202020204" pitchFamily="34" charset="0"/>
            </a:endParaRPr>
          </a:p>
        </p:txBody>
      </p:sp>
      <p:pic>
        <p:nvPicPr>
          <p:cNvPr id="63495" name="Picture 7" descr="Go to fullsiz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376" y="3789363"/>
            <a:ext cx="2227263" cy="2735262"/>
          </a:xfrm>
          <a:prstGeom prst="rect">
            <a:avLst/>
          </a:prstGeom>
          <a:noFill/>
          <a:extLst>
            <a:ext uri="{909E8E84-426E-40DD-AFC4-6F175D3DCCD1}">
              <a14:hiddenFill xmlns:a14="http://schemas.microsoft.com/office/drawing/2010/main">
                <a:solidFill>
                  <a:srgbClr val="FFFFFF"/>
                </a:solidFill>
              </a14:hiddenFill>
            </a:ext>
          </a:extLst>
        </p:spPr>
      </p:pic>
      <p:pic>
        <p:nvPicPr>
          <p:cNvPr id="63496" name="Picture 8" descr="country r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488" y="1341438"/>
            <a:ext cx="16113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descr="Car  Tru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5413" y="3860800"/>
            <a:ext cx="2386012"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20's plenty NLan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4826" y="1412875"/>
            <a:ext cx="3203575" cy="2135188"/>
          </a:xfrm>
          <a:prstGeom prst="rect">
            <a:avLst/>
          </a:prstGeom>
          <a:noFill/>
          <a:extLst>
            <a:ext uri="{909E8E84-426E-40DD-AFC4-6F175D3DCCD1}">
              <a14:hiddenFill xmlns:a14="http://schemas.microsoft.com/office/drawing/2010/main">
                <a:solidFill>
                  <a:srgbClr val="FFFFFF"/>
                </a:solidFill>
              </a14:hiddenFill>
            </a:ext>
          </a:extLst>
        </p:spPr>
      </p:pic>
      <p:pic>
        <p:nvPicPr>
          <p:cNvPr id="63499" name="Picture 11" descr="Bike rid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501" y="2133600"/>
            <a:ext cx="3311525" cy="1506538"/>
          </a:xfrm>
          <a:prstGeom prst="rect">
            <a:avLst/>
          </a:prstGeom>
          <a:noFill/>
          <a:extLst>
            <a:ext uri="{909E8E84-426E-40DD-AFC4-6F175D3DCCD1}">
              <a14:hiddenFill xmlns:a14="http://schemas.microsoft.com/office/drawing/2010/main">
                <a:solidFill>
                  <a:srgbClr val="FFFFFF"/>
                </a:solidFill>
              </a14:hiddenFill>
            </a:ext>
          </a:extLst>
        </p:spPr>
      </p:pic>
      <p:pic>
        <p:nvPicPr>
          <p:cNvPr id="6350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3388" y="3573464"/>
            <a:ext cx="2176462"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3339" y="4076700"/>
            <a:ext cx="17938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16950" y="260350"/>
            <a:ext cx="18034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494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b="1" u="sng" dirty="0" smtClean="0">
                <a:latin typeface="Century Gothic" panose="020B0502020202020204" pitchFamily="34" charset="0"/>
              </a:rPr>
              <a:t>Planning a safe journey to school</a:t>
            </a:r>
            <a:endParaRPr lang="en-GB" b="1" u="sng" dirty="0">
              <a:latin typeface="Century Gothic" panose="020B0502020202020204" pitchFamily="34" charset="0"/>
            </a:endParaRPr>
          </a:p>
        </p:txBody>
      </p:sp>
      <p:sp>
        <p:nvSpPr>
          <p:cNvPr id="6" name="Content Placeholder 5"/>
          <p:cNvSpPr>
            <a:spLocks noGrp="1"/>
          </p:cNvSpPr>
          <p:nvPr>
            <p:ph idx="1"/>
          </p:nvPr>
        </p:nvSpPr>
        <p:spPr/>
        <p:txBody>
          <a:bodyPr/>
          <a:lstStyle/>
          <a:p>
            <a:pPr marL="0" indent="0">
              <a:buNone/>
            </a:pPr>
            <a:r>
              <a:rPr lang="en-GB" dirty="0" smtClean="0">
                <a:latin typeface="Century Gothic" panose="020B0502020202020204" pitchFamily="34" charset="0"/>
              </a:rPr>
              <a:t>Think about the journey you make from home to school.</a:t>
            </a:r>
          </a:p>
          <a:p>
            <a:pPr marL="0" indent="0">
              <a:buNone/>
            </a:pP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What hazards do you sometimes see? </a:t>
            </a:r>
          </a:p>
          <a:p>
            <a:pPr marL="0" indent="0">
              <a:buNone/>
            </a:pP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How do you make sure you avoid those hazards?</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What things are in place to keep you safe when you are travelling to school?</a:t>
            </a:r>
          </a:p>
          <a:p>
            <a:endParaRPr lang="en-GB" dirty="0"/>
          </a:p>
        </p:txBody>
      </p:sp>
    </p:spTree>
    <p:extLst>
      <p:ext uri="{BB962C8B-B14F-4D97-AF65-F5344CB8AC3E}">
        <p14:creationId xmlns:p14="http://schemas.microsoft.com/office/powerpoint/2010/main" val="2166797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19496" y="2337208"/>
            <a:ext cx="9144000" cy="2387600"/>
          </a:xfrm>
        </p:spPr>
        <p:txBody>
          <a:bodyPr>
            <a:noAutofit/>
          </a:bodyPr>
          <a:lstStyle/>
          <a:p>
            <a:r>
              <a:rPr lang="en-GB" sz="8800" b="1" dirty="0" smtClean="0">
                <a:solidFill>
                  <a:schemeClr val="bg1"/>
                </a:solidFill>
                <a:latin typeface="Century Gothic" panose="020B0502020202020204" pitchFamily="34" charset="0"/>
              </a:rPr>
              <a:t>999 What is your emergency? </a:t>
            </a:r>
            <a:endParaRPr lang="en-GB" sz="8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43547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86C09-F5FB-4CCA-A253-AE3394CDB0CE}"/>
              </a:ext>
            </a:extLst>
          </p:cNvPr>
          <p:cNvSpPr>
            <a:spLocks noGrp="1"/>
          </p:cNvSpPr>
          <p:nvPr>
            <p:ph idx="16"/>
          </p:nvPr>
        </p:nvSpPr>
        <p:spPr>
          <a:xfrm>
            <a:off x="1199556" y="574554"/>
            <a:ext cx="2952142" cy="661375"/>
          </a:xfrm>
        </p:spPr>
        <p:txBody>
          <a:bodyPr/>
          <a:lstStyle/>
          <a:p>
            <a:r>
              <a:rPr lang="en-GB"/>
              <a:t>Keep safe</a:t>
            </a:r>
          </a:p>
        </p:txBody>
      </p:sp>
      <p:sp>
        <p:nvSpPr>
          <p:cNvPr id="4" name="Text Placeholder 3">
            <a:extLst>
              <a:ext uri="{FF2B5EF4-FFF2-40B4-BE49-F238E27FC236}">
                <a16:creationId xmlns:a16="http://schemas.microsoft.com/office/drawing/2014/main" id="{8BDE094C-A247-460F-B437-C7DA6E15BA65}"/>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3EC7A3FD-A2F5-4D93-A17B-EF9BD4F11FA6}"/>
              </a:ext>
              <a:ext uri="{C183D7F6-B498-43B3-948B-1728B52AA6E4}">
                <adec:decorative xmlns:adec="http://schemas.microsoft.com/office/drawing/2017/decorative" xmlns="" val="1"/>
              </a:ext>
            </a:extLst>
          </p:cNvPr>
          <p:cNvSpPr/>
          <p:nvPr/>
        </p:nvSpPr>
        <p:spPr>
          <a:xfrm>
            <a:off x="1315454" y="1506021"/>
            <a:ext cx="9886625" cy="2378740"/>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3296"/>
            <a:endParaRPr lang="en-GB">
              <a:solidFill>
                <a:srgbClr val="FFFFFF"/>
              </a:solidFill>
              <a:latin typeface="Arial"/>
            </a:endParaRPr>
          </a:p>
        </p:txBody>
      </p:sp>
      <p:sp>
        <p:nvSpPr>
          <p:cNvPr id="7" name="TextBox 6">
            <a:extLst>
              <a:ext uri="{FF2B5EF4-FFF2-40B4-BE49-F238E27FC236}">
                <a16:creationId xmlns:a16="http://schemas.microsoft.com/office/drawing/2014/main" id="{69FD837C-4A09-4074-8686-78EC2DA1DAEC}"/>
              </a:ext>
            </a:extLst>
          </p:cNvPr>
          <p:cNvSpPr txBox="1">
            <a:spLocks noChangeAspect="1"/>
          </p:cNvSpPr>
          <p:nvPr/>
        </p:nvSpPr>
        <p:spPr>
          <a:xfrm>
            <a:off x="1337569" y="1506021"/>
            <a:ext cx="9864510" cy="2315427"/>
          </a:xfrm>
          <a:prstGeom prst="rect">
            <a:avLst/>
          </a:prstGeom>
          <a:noFill/>
        </p:spPr>
        <p:txBody>
          <a:bodyPr wrap="square" lIns="89329" tIns="44665" rIns="89329" bIns="44665" rtlCol="0" anchor="t">
            <a:spAutoFit/>
          </a:bodyPr>
          <a:lstStyle/>
          <a:p>
            <a:pPr defTabSz="893296">
              <a:spcAft>
                <a:spcPts val="586"/>
              </a:spcAft>
              <a:buClr>
                <a:srgbClr val="007A53"/>
              </a:buClr>
              <a:buSzPct val="100000"/>
            </a:pPr>
            <a:r>
              <a:rPr lang="en-GB" altLang="en-US" sz="2160" b="1" dirty="0">
                <a:solidFill>
                  <a:prstClr val="black"/>
                </a:solidFill>
                <a:latin typeface="Arial"/>
              </a:rPr>
              <a:t>Basic Rules</a:t>
            </a:r>
            <a:r>
              <a:rPr lang="en-GB" altLang="en-US" sz="2160" dirty="0">
                <a:solidFill>
                  <a:prstClr val="black"/>
                </a:solidFill>
                <a:latin typeface="Arial"/>
              </a:rPr>
              <a:t>:</a:t>
            </a:r>
          </a:p>
          <a:p>
            <a:pPr marL="438150" indent="-438150" defTabSz="893296">
              <a:spcAft>
                <a:spcPts val="586"/>
              </a:spcAft>
              <a:buClr>
                <a:srgbClr val="007A53"/>
              </a:buClr>
              <a:buSzPct val="100000"/>
              <a:buFont typeface="Lucida Grande"/>
              <a:buChar char="➤"/>
            </a:pPr>
            <a:r>
              <a:rPr lang="en-GB" sz="2160" dirty="0">
                <a:solidFill>
                  <a:prstClr val="black"/>
                </a:solidFill>
                <a:latin typeface="Arial"/>
              </a:rPr>
              <a:t>If an accident happens, it is most important that before you do anything else you must ensure that it is safe to approach and offer help.</a:t>
            </a:r>
            <a:endParaRPr lang="en-GB" sz="2160" dirty="0">
              <a:solidFill>
                <a:prstClr val="black"/>
              </a:solidFill>
              <a:latin typeface="Arial"/>
              <a:cs typeface="Arial"/>
            </a:endParaRPr>
          </a:p>
          <a:p>
            <a:pPr marL="438894" indent="-438894" defTabSz="893296">
              <a:spcAft>
                <a:spcPts val="586"/>
              </a:spcAft>
              <a:buClr>
                <a:srgbClr val="007A53"/>
              </a:buClr>
              <a:buSzPct val="100000"/>
              <a:buFont typeface="Lucida Grande"/>
              <a:buChar char="➤"/>
            </a:pPr>
            <a:endParaRPr lang="en-GB" sz="2160" dirty="0">
              <a:solidFill>
                <a:prstClr val="black"/>
              </a:solidFill>
              <a:latin typeface="Arial"/>
            </a:endParaRPr>
          </a:p>
          <a:p>
            <a:pPr marL="438894" indent="-438894" defTabSz="893296">
              <a:spcAft>
                <a:spcPts val="586"/>
              </a:spcAft>
              <a:buClr>
                <a:srgbClr val="007A53"/>
              </a:buClr>
              <a:buSzPct val="100000"/>
              <a:buFont typeface="Lucida Grande"/>
              <a:buChar char="➤"/>
            </a:pPr>
            <a:r>
              <a:rPr lang="en-GB" sz="2160" dirty="0">
                <a:solidFill>
                  <a:prstClr val="black"/>
                </a:solidFill>
                <a:latin typeface="Arial"/>
              </a:rPr>
              <a:t>If anything happens to you then you will be unable to help anyone else. This could mean one casualty then becomes two.</a:t>
            </a:r>
          </a:p>
        </p:txBody>
      </p:sp>
      <p:pic>
        <p:nvPicPr>
          <p:cNvPr id="11" name="Picture 10">
            <a:extLst>
              <a:ext uri="{FF2B5EF4-FFF2-40B4-BE49-F238E27FC236}">
                <a16:creationId xmlns:a16="http://schemas.microsoft.com/office/drawing/2014/main" id="{8CDA6773-31CA-4060-99FA-B3C4FC240836}"/>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651" y="4180512"/>
            <a:ext cx="1522698" cy="1978958"/>
          </a:xfrm>
          <a:prstGeom prst="rect">
            <a:avLst/>
          </a:prstGeom>
        </p:spPr>
      </p:pic>
    </p:spTree>
    <p:extLst>
      <p:ext uri="{BB962C8B-B14F-4D97-AF65-F5344CB8AC3E}">
        <p14:creationId xmlns:p14="http://schemas.microsoft.com/office/powerpoint/2010/main" val="314204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9E66B-C07F-49A4-91B5-CF572FEB0AE2}"/>
              </a:ext>
            </a:extLst>
          </p:cNvPr>
          <p:cNvSpPr>
            <a:spLocks noGrp="1"/>
          </p:cNvSpPr>
          <p:nvPr>
            <p:ph idx="16"/>
          </p:nvPr>
        </p:nvSpPr>
        <p:spPr>
          <a:xfrm>
            <a:off x="1199555" y="574554"/>
            <a:ext cx="2551278" cy="661375"/>
          </a:xfrm>
        </p:spPr>
        <p:txBody>
          <a:bodyPr/>
          <a:lstStyle/>
          <a:p>
            <a:r>
              <a:rPr lang="en-GB"/>
              <a:t>Hazards</a:t>
            </a:r>
          </a:p>
        </p:txBody>
      </p:sp>
      <p:sp>
        <p:nvSpPr>
          <p:cNvPr id="4" name="Text Placeholder 3">
            <a:extLst>
              <a:ext uri="{FF2B5EF4-FFF2-40B4-BE49-F238E27FC236}">
                <a16:creationId xmlns:a16="http://schemas.microsoft.com/office/drawing/2014/main" id="{5F30B2E7-3862-4EBC-B623-337CD0A5E894}"/>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E135BEC2-1FC2-489B-B69F-8E6714BE494D}"/>
              </a:ext>
              <a:ext uri="{C183D7F6-B498-43B3-948B-1728B52AA6E4}">
                <adec:decorative xmlns:adec="http://schemas.microsoft.com/office/drawing/2017/decorative" xmlns="" val="1"/>
              </a:ext>
            </a:extLst>
          </p:cNvPr>
          <p:cNvSpPr/>
          <p:nvPr/>
        </p:nvSpPr>
        <p:spPr>
          <a:xfrm>
            <a:off x="1315454" y="1421716"/>
            <a:ext cx="5269403" cy="3543527"/>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3296"/>
            <a:endParaRPr lang="en-GB">
              <a:solidFill>
                <a:srgbClr val="FFFFFF"/>
              </a:solidFill>
              <a:latin typeface="Arial"/>
            </a:endParaRPr>
          </a:p>
        </p:txBody>
      </p:sp>
      <p:sp>
        <p:nvSpPr>
          <p:cNvPr id="7" name="TextBox 6">
            <a:extLst>
              <a:ext uri="{FF2B5EF4-FFF2-40B4-BE49-F238E27FC236}">
                <a16:creationId xmlns:a16="http://schemas.microsoft.com/office/drawing/2014/main" id="{A7820BCB-083F-425C-A8BC-B0853569A69F}"/>
              </a:ext>
            </a:extLst>
          </p:cNvPr>
          <p:cNvSpPr txBox="1">
            <a:spLocks noChangeAspect="1"/>
          </p:cNvSpPr>
          <p:nvPr/>
        </p:nvSpPr>
        <p:spPr>
          <a:xfrm>
            <a:off x="1337569" y="1506021"/>
            <a:ext cx="5247288" cy="3312623"/>
          </a:xfrm>
          <a:prstGeom prst="rect">
            <a:avLst/>
          </a:prstGeom>
          <a:noFill/>
        </p:spPr>
        <p:txBody>
          <a:bodyPr wrap="square" lIns="89329" tIns="44665" rIns="89329" bIns="44665" rtlCol="0" anchor="t">
            <a:spAutoFit/>
          </a:bodyPr>
          <a:lstStyle/>
          <a:p>
            <a:pPr defTabSz="893296">
              <a:spcAft>
                <a:spcPts val="586"/>
              </a:spcAft>
              <a:buClr>
                <a:srgbClr val="007A53"/>
              </a:buClr>
              <a:buSzPct val="100000"/>
            </a:pPr>
            <a:r>
              <a:rPr lang="en-GB" altLang="en-US" sz="2160" b="1">
                <a:solidFill>
                  <a:prstClr val="black"/>
                </a:solidFill>
                <a:latin typeface="Arial"/>
              </a:rPr>
              <a:t>What is a hazard?</a:t>
            </a:r>
          </a:p>
          <a:p>
            <a:pPr marL="438150" indent="-438150" defTabSz="893296">
              <a:spcAft>
                <a:spcPts val="586"/>
              </a:spcAft>
              <a:buClr>
                <a:srgbClr val="007A53"/>
              </a:buClr>
              <a:buSzPct val="100000"/>
              <a:buFont typeface="Lucida Grande"/>
              <a:buChar char="➤"/>
            </a:pPr>
            <a:r>
              <a:rPr lang="en-GB" sz="2160">
                <a:solidFill>
                  <a:prstClr val="black"/>
                </a:solidFill>
                <a:latin typeface="Arial"/>
              </a:rPr>
              <a:t>Put simply, a hazard is a source or a situation which has the potential to cause damage, injury or illness. </a:t>
            </a:r>
            <a:endParaRPr lang="en-GB" sz="2160">
              <a:solidFill>
                <a:prstClr val="black"/>
              </a:solidFill>
              <a:latin typeface="Arial"/>
              <a:cs typeface="Arial"/>
            </a:endParaRPr>
          </a:p>
          <a:p>
            <a:pPr marL="438894" indent="-438894" defTabSz="893296">
              <a:spcAft>
                <a:spcPts val="586"/>
              </a:spcAft>
              <a:buClr>
                <a:srgbClr val="007A53"/>
              </a:buClr>
              <a:buSzPct val="100000"/>
              <a:buFont typeface="Lucida Grande"/>
              <a:buChar char="➤"/>
            </a:pPr>
            <a:r>
              <a:rPr lang="en-GB" sz="2160">
                <a:solidFill>
                  <a:prstClr val="black"/>
                </a:solidFill>
                <a:latin typeface="Arial"/>
              </a:rPr>
              <a:t>Hazards can have an impact on people, property, the environment or a combination of these.</a:t>
            </a:r>
          </a:p>
          <a:p>
            <a:pPr marL="438894" indent="-438894" defTabSz="893296">
              <a:spcAft>
                <a:spcPts val="586"/>
              </a:spcAft>
              <a:buClr>
                <a:srgbClr val="007A53"/>
              </a:buClr>
              <a:buSzPct val="100000"/>
              <a:buFont typeface="Lucida Grande"/>
              <a:buChar char="➤"/>
            </a:pPr>
            <a:r>
              <a:rPr lang="en-GB" sz="2160">
                <a:solidFill>
                  <a:prstClr val="black"/>
                </a:solidFill>
                <a:latin typeface="Arial"/>
              </a:rPr>
              <a:t>Simply, a hazard is something that could cause harm.</a:t>
            </a:r>
          </a:p>
        </p:txBody>
      </p:sp>
      <p:sp>
        <p:nvSpPr>
          <p:cNvPr id="8" name="Rectangle 7">
            <a:extLst>
              <a:ext uri="{FF2B5EF4-FFF2-40B4-BE49-F238E27FC236}">
                <a16:creationId xmlns:a16="http://schemas.microsoft.com/office/drawing/2014/main" id="{A3817720-427E-4E55-93DF-897010EAF0AA}"/>
              </a:ext>
              <a:ext uri="{C183D7F6-B498-43B3-948B-1728B52AA6E4}">
                <adec:decorative xmlns:adec="http://schemas.microsoft.com/office/drawing/2017/decorative" xmlns="" val="1"/>
              </a:ext>
            </a:extLst>
          </p:cNvPr>
          <p:cNvSpPr/>
          <p:nvPr/>
        </p:nvSpPr>
        <p:spPr>
          <a:xfrm>
            <a:off x="6763353" y="1426507"/>
            <a:ext cx="4399658" cy="3543526"/>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3296"/>
            <a:endParaRPr lang="en-GB">
              <a:solidFill>
                <a:srgbClr val="FFFFFF"/>
              </a:solidFill>
              <a:latin typeface="Arial"/>
            </a:endParaRPr>
          </a:p>
        </p:txBody>
      </p:sp>
      <p:sp>
        <p:nvSpPr>
          <p:cNvPr id="9" name="TextBox 8">
            <a:extLst>
              <a:ext uri="{FF2B5EF4-FFF2-40B4-BE49-F238E27FC236}">
                <a16:creationId xmlns:a16="http://schemas.microsoft.com/office/drawing/2014/main" id="{91ED7FEA-AEA2-4BCB-B701-252448B3502E}"/>
              </a:ext>
            </a:extLst>
          </p:cNvPr>
          <p:cNvSpPr txBox="1"/>
          <p:nvPr/>
        </p:nvSpPr>
        <p:spPr>
          <a:xfrm>
            <a:off x="6674105" y="2044006"/>
            <a:ext cx="4578154" cy="2751522"/>
          </a:xfrm>
          <a:prstGeom prst="rect">
            <a:avLst/>
          </a:prstGeom>
          <a:noFill/>
        </p:spPr>
        <p:txBody>
          <a:bodyPr wrap="square" rtlCol="0" anchor="t">
            <a:spAutoFit/>
          </a:bodyPr>
          <a:lstStyle/>
          <a:p>
            <a:pPr algn="ctr" defTabSz="893296"/>
            <a:r>
              <a:rPr lang="en-GB" sz="2880" b="1" dirty="0">
                <a:solidFill>
                  <a:prstClr val="black"/>
                </a:solidFill>
                <a:latin typeface="Arial"/>
              </a:rPr>
              <a:t>Discussion time</a:t>
            </a:r>
          </a:p>
          <a:p>
            <a:pPr algn="ctr" defTabSz="893296"/>
            <a:r>
              <a:rPr lang="en-GB" sz="2880" dirty="0">
                <a:solidFill>
                  <a:prstClr val="black"/>
                </a:solidFill>
                <a:latin typeface="Arial"/>
              </a:rPr>
              <a:t>Think of 3 things that could be a hazard in a road traffic accident.</a:t>
            </a:r>
            <a:endParaRPr lang="en-GB" sz="2880" dirty="0">
              <a:solidFill>
                <a:prstClr val="black"/>
              </a:solidFill>
              <a:latin typeface="Arial"/>
              <a:cs typeface="Arial"/>
            </a:endParaRPr>
          </a:p>
          <a:p>
            <a:pPr algn="ctr" defTabSz="893296"/>
            <a:endParaRPr lang="en-GB" sz="2880" dirty="0">
              <a:solidFill>
                <a:prstClr val="black"/>
              </a:solidFill>
              <a:latin typeface="Arial"/>
            </a:endParaRPr>
          </a:p>
          <a:p>
            <a:pPr algn="ctr" defTabSz="893296"/>
            <a:r>
              <a:rPr lang="en-GB" sz="2880" dirty="0">
                <a:solidFill>
                  <a:prstClr val="black"/>
                </a:solidFill>
                <a:latin typeface="Arial"/>
              </a:rPr>
              <a:t>Discuss your answers.</a:t>
            </a:r>
          </a:p>
        </p:txBody>
      </p:sp>
    </p:spTree>
    <p:extLst>
      <p:ext uri="{BB962C8B-B14F-4D97-AF65-F5344CB8AC3E}">
        <p14:creationId xmlns:p14="http://schemas.microsoft.com/office/powerpoint/2010/main" val="242401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76179F-8CF1-406E-B28D-E295D2993C1B}"/>
              </a:ext>
            </a:extLst>
          </p:cNvPr>
          <p:cNvSpPr>
            <a:spLocks noGrp="1"/>
          </p:cNvSpPr>
          <p:nvPr>
            <p:ph idx="16"/>
          </p:nvPr>
        </p:nvSpPr>
        <p:spPr>
          <a:xfrm>
            <a:off x="1199555" y="574554"/>
            <a:ext cx="4466140" cy="661375"/>
          </a:xfrm>
        </p:spPr>
        <p:txBody>
          <a:bodyPr/>
          <a:lstStyle/>
          <a:p>
            <a:r>
              <a:rPr lang="en-GB"/>
              <a:t>Calling for help</a:t>
            </a:r>
          </a:p>
        </p:txBody>
      </p:sp>
      <p:sp>
        <p:nvSpPr>
          <p:cNvPr id="4" name="Text Placeholder 3">
            <a:extLst>
              <a:ext uri="{FF2B5EF4-FFF2-40B4-BE49-F238E27FC236}">
                <a16:creationId xmlns:a16="http://schemas.microsoft.com/office/drawing/2014/main" id="{F4C16D33-72FA-4986-AD3D-FEDC67646413}"/>
              </a:ext>
            </a:extLst>
          </p:cNvPr>
          <p:cNvSpPr>
            <a:spLocks noGrp="1"/>
          </p:cNvSpPr>
          <p:nvPr>
            <p:ph type="body" sz="quarter" idx="10"/>
          </p:nvPr>
        </p:nvSpPr>
        <p:spPr/>
        <p:txBody>
          <a:bodyPr/>
          <a:lstStyle/>
          <a:p>
            <a:endParaRPr lang="en-GB"/>
          </a:p>
        </p:txBody>
      </p:sp>
      <p:sp>
        <p:nvSpPr>
          <p:cNvPr id="6" name="TextBox 5">
            <a:extLst>
              <a:ext uri="{FF2B5EF4-FFF2-40B4-BE49-F238E27FC236}">
                <a16:creationId xmlns:a16="http://schemas.microsoft.com/office/drawing/2014/main" id="{128A6C1B-D271-48E9-BD3E-3497F9FB1BAC}"/>
              </a:ext>
            </a:extLst>
          </p:cNvPr>
          <p:cNvSpPr txBox="1">
            <a:spLocks noChangeAspect="1"/>
          </p:cNvSpPr>
          <p:nvPr/>
        </p:nvSpPr>
        <p:spPr>
          <a:xfrm>
            <a:off x="1187203" y="1404592"/>
            <a:ext cx="5421767" cy="4131309"/>
          </a:xfrm>
          <a:prstGeom prst="rect">
            <a:avLst/>
          </a:prstGeom>
          <a:noFill/>
        </p:spPr>
        <p:txBody>
          <a:bodyPr wrap="square" lIns="89329" tIns="44665" rIns="89329" bIns="44665" rtlCol="0" anchor="t">
            <a:spAutoFit/>
          </a:bodyPr>
          <a:lstStyle/>
          <a:p>
            <a:pPr marL="438894" indent="-438894" defTabSz="893296">
              <a:spcAft>
                <a:spcPts val="586"/>
              </a:spcAft>
              <a:buClr>
                <a:srgbClr val="007A53"/>
              </a:buClr>
              <a:buSzPct val="100000"/>
              <a:buFont typeface="Lucida Grande"/>
              <a:buChar char="➤"/>
            </a:pPr>
            <a:r>
              <a:rPr lang="en-GB" sz="2160" dirty="0">
                <a:solidFill>
                  <a:prstClr val="black"/>
                </a:solidFill>
                <a:latin typeface="Arial"/>
              </a:rPr>
              <a:t>If there is an </a:t>
            </a:r>
            <a:r>
              <a:rPr lang="en-GB" sz="2160" b="1" dirty="0" smtClean="0">
                <a:solidFill>
                  <a:prstClr val="black"/>
                </a:solidFill>
                <a:latin typeface="Arial"/>
              </a:rPr>
              <a:t>emergency </a:t>
            </a:r>
            <a:r>
              <a:rPr lang="en-GB" sz="2160" dirty="0">
                <a:solidFill>
                  <a:prstClr val="black"/>
                </a:solidFill>
                <a:latin typeface="Arial"/>
              </a:rPr>
              <a:t>you can dial </a:t>
            </a:r>
            <a:r>
              <a:rPr lang="en-GB" sz="2160" b="1" dirty="0">
                <a:solidFill>
                  <a:srgbClr val="009F4D"/>
                </a:solidFill>
                <a:latin typeface="Arial"/>
              </a:rPr>
              <a:t>999 or 112 </a:t>
            </a:r>
            <a:r>
              <a:rPr lang="en-GB" sz="2160" dirty="0">
                <a:solidFill>
                  <a:prstClr val="black"/>
                </a:solidFill>
                <a:latin typeface="Arial"/>
              </a:rPr>
              <a:t>to get the emergency services.</a:t>
            </a:r>
          </a:p>
          <a:p>
            <a:pPr marL="438150" indent="-438150" defTabSz="893296">
              <a:spcAft>
                <a:spcPts val="586"/>
              </a:spcAft>
              <a:buClr>
                <a:srgbClr val="007A53"/>
              </a:buClr>
              <a:buSzPct val="100000"/>
              <a:buFont typeface="Lucida Grande"/>
              <a:buChar char="➤"/>
            </a:pPr>
            <a:r>
              <a:rPr lang="en-GB" sz="2160" dirty="0">
                <a:solidFill>
                  <a:prstClr val="black"/>
                </a:solidFill>
                <a:latin typeface="Arial"/>
              </a:rPr>
              <a:t>The call operator will ask, “Which  service do you require? </a:t>
            </a:r>
            <a:endParaRPr lang="en-GB" sz="2160" b="1" dirty="0">
              <a:solidFill>
                <a:prstClr val="black"/>
              </a:solidFill>
              <a:latin typeface="Arial"/>
            </a:endParaRPr>
          </a:p>
          <a:p>
            <a:pPr marL="438150" indent="-438150" defTabSz="893296">
              <a:spcAft>
                <a:spcPts val="586"/>
              </a:spcAft>
              <a:buClr>
                <a:srgbClr val="007A53"/>
              </a:buClr>
              <a:buSzPct val="100000"/>
              <a:buFont typeface="Lucida Grande"/>
              <a:buChar char="➤"/>
            </a:pPr>
            <a:r>
              <a:rPr lang="en-GB" sz="2160" b="1" dirty="0" smtClean="0">
                <a:solidFill>
                  <a:prstClr val="black"/>
                </a:solidFill>
                <a:latin typeface="Arial"/>
              </a:rPr>
              <a:t>Fire, Police </a:t>
            </a:r>
            <a:r>
              <a:rPr lang="en-GB" sz="2160" dirty="0">
                <a:solidFill>
                  <a:prstClr val="black"/>
                </a:solidFill>
                <a:latin typeface="Arial"/>
              </a:rPr>
              <a:t>or </a:t>
            </a:r>
            <a:r>
              <a:rPr lang="en-GB" sz="2160" b="1" dirty="0" smtClean="0">
                <a:solidFill>
                  <a:prstClr val="black"/>
                </a:solidFill>
                <a:latin typeface="Arial"/>
              </a:rPr>
              <a:t>Ambulance?</a:t>
            </a:r>
            <a:r>
              <a:rPr lang="en-GB" sz="2160" b="1" dirty="0">
                <a:solidFill>
                  <a:prstClr val="black"/>
                </a:solidFill>
                <a:latin typeface="Arial"/>
              </a:rPr>
              <a:t> </a:t>
            </a:r>
            <a:endParaRPr lang="en-GB" sz="2160" b="1" dirty="0">
              <a:solidFill>
                <a:prstClr val="black"/>
              </a:solidFill>
              <a:latin typeface="Arial"/>
              <a:cs typeface="Arial"/>
            </a:endParaRPr>
          </a:p>
          <a:p>
            <a:pPr marL="438150" indent="-438150" defTabSz="893296">
              <a:spcAft>
                <a:spcPts val="586"/>
              </a:spcAft>
              <a:buClr>
                <a:srgbClr val="007A53"/>
              </a:buClr>
              <a:buSzPct val="100000"/>
              <a:buFont typeface="Lucida Grande"/>
              <a:buChar char="➤"/>
            </a:pPr>
            <a:r>
              <a:rPr lang="en-GB" sz="2160" dirty="0">
                <a:solidFill>
                  <a:prstClr val="black"/>
                </a:solidFill>
                <a:latin typeface="Arial"/>
              </a:rPr>
              <a:t>You will need to tell them which </a:t>
            </a:r>
          </a:p>
          <a:p>
            <a:pPr defTabSz="893296">
              <a:spcAft>
                <a:spcPts val="586"/>
              </a:spcAft>
              <a:buClr>
                <a:srgbClr val="007A53"/>
              </a:buClr>
              <a:buSzPct val="100000"/>
            </a:pPr>
            <a:r>
              <a:rPr lang="en-GB" sz="2160" dirty="0">
                <a:solidFill>
                  <a:prstClr val="black"/>
                </a:solidFill>
                <a:latin typeface="Arial"/>
              </a:rPr>
              <a:t>      service you need.</a:t>
            </a:r>
            <a:endParaRPr lang="en-GB" sz="2160" dirty="0">
              <a:solidFill>
                <a:prstClr val="black"/>
              </a:solidFill>
              <a:latin typeface="Arial"/>
              <a:cs typeface="Arial"/>
            </a:endParaRPr>
          </a:p>
          <a:p>
            <a:pPr marL="438894" indent="-438894" defTabSz="893296">
              <a:spcAft>
                <a:spcPts val="586"/>
              </a:spcAft>
              <a:buClr>
                <a:srgbClr val="007A53"/>
              </a:buClr>
              <a:buSzPct val="100000"/>
              <a:buFont typeface="Lucida Grande"/>
              <a:buChar char="➤"/>
            </a:pPr>
            <a:r>
              <a:rPr lang="en-GB" sz="2160" dirty="0">
                <a:solidFill>
                  <a:prstClr val="black"/>
                </a:solidFill>
                <a:latin typeface="Arial"/>
              </a:rPr>
              <a:t>It is really important that you give information to help them arrive at the correct location i.e. </a:t>
            </a:r>
            <a:r>
              <a:rPr lang="en-GB" sz="2160" dirty="0" smtClean="0">
                <a:solidFill>
                  <a:prstClr val="black"/>
                </a:solidFill>
                <a:latin typeface="Arial"/>
              </a:rPr>
              <a:t>address/location.</a:t>
            </a:r>
            <a:endParaRPr lang="en-GB" sz="2160" dirty="0">
              <a:solidFill>
                <a:prstClr val="black"/>
              </a:solidFill>
              <a:latin typeface="Arial"/>
            </a:endParaRPr>
          </a:p>
        </p:txBody>
      </p:sp>
      <p:sp>
        <p:nvSpPr>
          <p:cNvPr id="5" name="Rectangle 4">
            <a:extLst>
              <a:ext uri="{FF2B5EF4-FFF2-40B4-BE49-F238E27FC236}">
                <a16:creationId xmlns:a16="http://schemas.microsoft.com/office/drawing/2014/main" id="{0F5F52B3-765A-423B-851F-09083A204114}"/>
              </a:ext>
              <a:ext uri="{C183D7F6-B498-43B3-948B-1728B52AA6E4}">
                <adec:decorative xmlns:adec="http://schemas.microsoft.com/office/drawing/2017/decorative" xmlns="" val="1"/>
              </a:ext>
            </a:extLst>
          </p:cNvPr>
          <p:cNvSpPr/>
          <p:nvPr/>
        </p:nvSpPr>
        <p:spPr>
          <a:xfrm>
            <a:off x="1223246" y="1421716"/>
            <a:ext cx="5269403" cy="405989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3296"/>
            <a:endParaRPr lang="en-GB">
              <a:solidFill>
                <a:srgbClr val="FFFFFF"/>
              </a:solidFill>
              <a:latin typeface="Arial"/>
            </a:endParaRPr>
          </a:p>
        </p:txBody>
      </p:sp>
      <p:pic>
        <p:nvPicPr>
          <p:cNvPr id="8" name="Picture 7">
            <a:extLst>
              <a:ext uri="{FF2B5EF4-FFF2-40B4-BE49-F238E27FC236}">
                <a16:creationId xmlns:a16="http://schemas.microsoft.com/office/drawing/2014/main" id="{5AAD9F98-549E-4E94-A33F-F76C24604522}"/>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758" y="1506021"/>
            <a:ext cx="2057077" cy="1812846"/>
          </a:xfrm>
          <a:prstGeom prst="rect">
            <a:avLst/>
          </a:prstGeom>
        </p:spPr>
      </p:pic>
      <p:pic>
        <p:nvPicPr>
          <p:cNvPr id="2" name="Picture 6">
            <a:extLst>
              <a:ext uri="{FF2B5EF4-FFF2-40B4-BE49-F238E27FC236}">
                <a16:creationId xmlns:a16="http://schemas.microsoft.com/office/drawing/2014/main" id="{7F2C16D7-070B-4FEE-92A0-3C8D55D6C4A2}"/>
              </a:ext>
              <a:ext uri="{C183D7F6-B498-43B3-948B-1728B52AA6E4}">
                <adec:decorative xmlns:adec="http://schemas.microsoft.com/office/drawing/2017/decorative" xmlns="" val="1"/>
              </a:ext>
            </a:extLst>
          </p:cNvPr>
          <p:cNvPicPr>
            <a:picLocks noChangeAspect="1"/>
          </p:cNvPicPr>
          <p:nvPr/>
        </p:nvPicPr>
        <p:blipFill>
          <a:blip r:embed="rId4" cstate="print"/>
          <a:stretch>
            <a:fillRect/>
          </a:stretch>
        </p:blipFill>
        <p:spPr>
          <a:xfrm>
            <a:off x="7226348" y="3890459"/>
            <a:ext cx="2777249" cy="1562712"/>
          </a:xfrm>
          <a:prstGeom prst="rect">
            <a:avLst/>
          </a:prstGeom>
        </p:spPr>
      </p:pic>
    </p:spTree>
    <p:extLst>
      <p:ext uri="{BB962C8B-B14F-4D97-AF65-F5344CB8AC3E}">
        <p14:creationId xmlns:p14="http://schemas.microsoft.com/office/powerpoint/2010/main" val="195419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P4a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3845366"/>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878239859"/>
                    </a:ext>
                  </a:extLst>
                </a:gridCol>
                <a:gridCol w="5257800">
                  <a:extLst>
                    <a:ext uri="{9D8B030D-6E8A-4147-A177-3AD203B41FA5}">
                      <a16:colId xmlns:a16="http://schemas.microsoft.com/office/drawing/2014/main" val="1521100440"/>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332173475"/>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101163237"/>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589019311"/>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757542563"/>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291716689"/>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59305344"/>
                  </a:ext>
                </a:extLst>
              </a:tr>
            </a:tbl>
          </a:graphicData>
        </a:graphic>
      </p:graphicFrame>
    </p:spTree>
    <p:extLst>
      <p:ext uri="{BB962C8B-B14F-4D97-AF65-F5344CB8AC3E}">
        <p14:creationId xmlns:p14="http://schemas.microsoft.com/office/powerpoint/2010/main" val="42913051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632F9-0E56-444F-A479-BC37620F165A}"/>
              </a:ext>
            </a:extLst>
          </p:cNvPr>
          <p:cNvSpPr>
            <a:spLocks noGrp="1"/>
          </p:cNvSpPr>
          <p:nvPr>
            <p:ph idx="16"/>
          </p:nvPr>
        </p:nvSpPr>
        <p:spPr/>
        <p:txBody>
          <a:bodyPr/>
          <a:lstStyle/>
          <a:p>
            <a:r>
              <a:rPr lang="en-GB"/>
              <a:t>Watch this video</a:t>
            </a:r>
          </a:p>
        </p:txBody>
      </p:sp>
      <p:sp>
        <p:nvSpPr>
          <p:cNvPr id="4" name="Text Placeholder 3">
            <a:extLst>
              <a:ext uri="{FF2B5EF4-FFF2-40B4-BE49-F238E27FC236}">
                <a16:creationId xmlns:a16="http://schemas.microsoft.com/office/drawing/2014/main" id="{46D0369A-7592-42C3-936B-D1E73EF4CF8B}"/>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3BFB42E1-C571-47D1-B7C0-A65B8B63E74D}"/>
              </a:ext>
            </a:extLst>
          </p:cNvPr>
          <p:cNvSpPr/>
          <p:nvPr/>
        </p:nvSpPr>
        <p:spPr>
          <a:xfrm>
            <a:off x="3386536" y="2875003"/>
            <a:ext cx="5232523" cy="535531"/>
          </a:xfrm>
          <a:prstGeom prst="rect">
            <a:avLst/>
          </a:prstGeom>
        </p:spPr>
        <p:txBody>
          <a:bodyPr wrap="none">
            <a:spAutoFit/>
          </a:bodyPr>
          <a:lstStyle/>
          <a:p>
            <a:pPr defTabSz="893296"/>
            <a:r>
              <a:rPr lang="en-GB" sz="2880" u="sng" dirty="0">
                <a:solidFill>
                  <a:srgbClr val="97999B"/>
                </a:solidFill>
                <a:latin typeface="Arial"/>
                <a:ea typeface="Calibri" panose="020F0502020204030204" pitchFamily="34" charset="0"/>
                <a:hlinkClick r:id="rId2">
                  <a:extLst>
                    <a:ext uri="{A12FA001-AC4F-418D-AE19-62706E023703}">
                      <ahyp:hlinkClr xmlns:ahyp="http://schemas.microsoft.com/office/drawing/2018/hyperlinkcolor" xmlns="" val="tx"/>
                    </a:ext>
                  </a:extLst>
                </a:hlinkClick>
              </a:rPr>
              <a:t>https://youtu.be/YOwYPhJfYx4</a:t>
            </a:r>
            <a:endParaRPr lang="en-GB" sz="2880" dirty="0">
              <a:solidFill>
                <a:srgbClr val="97999B"/>
              </a:solidFill>
              <a:latin typeface="Arial"/>
            </a:endParaRPr>
          </a:p>
        </p:txBody>
      </p:sp>
    </p:spTree>
    <p:extLst>
      <p:ext uri="{BB962C8B-B14F-4D97-AF65-F5344CB8AC3E}">
        <p14:creationId xmlns:p14="http://schemas.microsoft.com/office/powerpoint/2010/main" val="14685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9142E-169F-4811-B209-49A81BD67EA0}"/>
              </a:ext>
            </a:extLst>
          </p:cNvPr>
          <p:cNvSpPr>
            <a:spLocks noGrp="1"/>
          </p:cNvSpPr>
          <p:nvPr>
            <p:ph idx="16"/>
          </p:nvPr>
        </p:nvSpPr>
        <p:spPr>
          <a:xfrm>
            <a:off x="1199555" y="574554"/>
            <a:ext cx="5406449" cy="661375"/>
          </a:xfrm>
        </p:spPr>
        <p:txBody>
          <a:bodyPr/>
          <a:lstStyle/>
          <a:p>
            <a:r>
              <a:rPr lang="en-GB"/>
              <a:t>Remember LIONEL</a:t>
            </a:r>
          </a:p>
        </p:txBody>
      </p:sp>
      <p:sp>
        <p:nvSpPr>
          <p:cNvPr id="4" name="Text Placeholder 3">
            <a:extLst>
              <a:ext uri="{FF2B5EF4-FFF2-40B4-BE49-F238E27FC236}">
                <a16:creationId xmlns:a16="http://schemas.microsoft.com/office/drawing/2014/main" id="{9145541C-7A58-4C46-B345-4D436D8B43E1}"/>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A3C7F754-8743-4184-BB3F-7AECE4728D61}"/>
              </a:ext>
              <a:ext uri="{C183D7F6-B498-43B3-948B-1728B52AA6E4}">
                <adec:decorative xmlns:adec="http://schemas.microsoft.com/office/drawing/2017/decorative" xmlns="" val="1"/>
              </a:ext>
            </a:extLst>
          </p:cNvPr>
          <p:cNvSpPr/>
          <p:nvPr/>
        </p:nvSpPr>
        <p:spPr>
          <a:xfrm>
            <a:off x="1315453" y="1421716"/>
            <a:ext cx="6721889" cy="405989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3296"/>
            <a:endParaRPr lang="en-GB">
              <a:solidFill>
                <a:srgbClr val="FFFFFF"/>
              </a:solidFill>
              <a:latin typeface="Arial"/>
            </a:endParaRPr>
          </a:p>
        </p:txBody>
      </p:sp>
      <p:sp>
        <p:nvSpPr>
          <p:cNvPr id="6" name="TextBox 5">
            <a:extLst>
              <a:ext uri="{FF2B5EF4-FFF2-40B4-BE49-F238E27FC236}">
                <a16:creationId xmlns:a16="http://schemas.microsoft.com/office/drawing/2014/main" id="{06B71C03-33E8-4754-802B-B2A80CC845BB}"/>
              </a:ext>
            </a:extLst>
          </p:cNvPr>
          <p:cNvSpPr txBox="1">
            <a:spLocks noChangeAspect="1"/>
          </p:cNvSpPr>
          <p:nvPr/>
        </p:nvSpPr>
        <p:spPr>
          <a:xfrm>
            <a:off x="1337570" y="1441475"/>
            <a:ext cx="6530960" cy="4522185"/>
          </a:xfrm>
          <a:prstGeom prst="rect">
            <a:avLst/>
          </a:prstGeom>
          <a:noFill/>
        </p:spPr>
        <p:txBody>
          <a:bodyPr wrap="square" lIns="89329" tIns="44665" rIns="89329" bIns="44665" rtlCol="0" anchor="t">
            <a:spAutoFit/>
          </a:bodyPr>
          <a:lstStyle/>
          <a:p>
            <a:pPr marL="438150" indent="-438150" defTabSz="893296">
              <a:spcAft>
                <a:spcPts val="586"/>
              </a:spcAft>
              <a:buClr>
                <a:srgbClr val="007A53"/>
              </a:buClr>
              <a:buSzPct val="100000"/>
              <a:buFont typeface="Lucida Grande"/>
              <a:buChar char="➤"/>
            </a:pPr>
            <a:r>
              <a:rPr lang="en-GB" sz="2340" b="1">
                <a:solidFill>
                  <a:srgbClr val="007A53"/>
                </a:solidFill>
                <a:latin typeface="Arial"/>
              </a:rPr>
              <a:t>L</a:t>
            </a:r>
            <a:r>
              <a:rPr lang="en-GB" sz="2340">
                <a:solidFill>
                  <a:srgbClr val="000000"/>
                </a:solidFill>
                <a:latin typeface="Arial"/>
              </a:rPr>
              <a:t>ocation</a:t>
            </a:r>
            <a:r>
              <a:rPr lang="en-GB" sz="2340">
                <a:solidFill>
                  <a:prstClr val="black"/>
                </a:solidFill>
                <a:latin typeface="Arial"/>
              </a:rPr>
              <a:t>. Tell them where the emergency is and where you want them to arrive.</a:t>
            </a:r>
            <a:endParaRPr lang="en-US" sz="2340">
              <a:solidFill>
                <a:prstClr val="black"/>
              </a:solidFill>
              <a:latin typeface="Arial"/>
            </a:endParaRPr>
          </a:p>
          <a:p>
            <a:pPr marL="438150" indent="-438150" defTabSz="893296">
              <a:spcAft>
                <a:spcPts val="586"/>
              </a:spcAft>
              <a:buClr>
                <a:srgbClr val="007A53"/>
              </a:buClr>
              <a:buSzPct val="100000"/>
              <a:buFont typeface="Lucida Grande"/>
              <a:buChar char="➤"/>
            </a:pPr>
            <a:r>
              <a:rPr lang="en-GB" sz="2340" b="1">
                <a:solidFill>
                  <a:srgbClr val="007A53"/>
                </a:solidFill>
                <a:latin typeface="Arial"/>
              </a:rPr>
              <a:t>I</a:t>
            </a:r>
            <a:r>
              <a:rPr lang="en-GB" sz="2340">
                <a:solidFill>
                  <a:srgbClr val="000000"/>
                </a:solidFill>
                <a:latin typeface="Arial"/>
              </a:rPr>
              <a:t>ncident</a:t>
            </a:r>
            <a:r>
              <a:rPr lang="en-GB" sz="2340">
                <a:solidFill>
                  <a:prstClr val="black"/>
                </a:solidFill>
                <a:latin typeface="Arial"/>
              </a:rPr>
              <a:t>. Tell them what has happened.</a:t>
            </a:r>
            <a:endParaRPr lang="en-GB" sz="2340">
              <a:solidFill>
                <a:prstClr val="black"/>
              </a:solidFill>
              <a:latin typeface="Arial"/>
              <a:cs typeface="Arial"/>
            </a:endParaRPr>
          </a:p>
          <a:p>
            <a:pPr marL="438150" indent="-438150" defTabSz="893296">
              <a:spcAft>
                <a:spcPts val="586"/>
              </a:spcAft>
              <a:buClr>
                <a:srgbClr val="007A53"/>
              </a:buClr>
              <a:buSzPct val="100000"/>
              <a:buFont typeface="Lucida Grande"/>
              <a:buChar char="➤"/>
            </a:pPr>
            <a:r>
              <a:rPr lang="en-GB" sz="2340" b="1">
                <a:solidFill>
                  <a:srgbClr val="007A53"/>
                </a:solidFill>
                <a:latin typeface="Arial"/>
              </a:rPr>
              <a:t>O</a:t>
            </a:r>
            <a:r>
              <a:rPr lang="en-GB" sz="2340">
                <a:solidFill>
                  <a:prstClr val="black"/>
                </a:solidFill>
                <a:latin typeface="Arial"/>
              </a:rPr>
              <a:t>ther services. Do you need more than one?</a:t>
            </a:r>
            <a:endParaRPr lang="en-GB" sz="2340">
              <a:solidFill>
                <a:prstClr val="black"/>
              </a:solidFill>
              <a:latin typeface="Arial"/>
              <a:cs typeface="Arial"/>
            </a:endParaRPr>
          </a:p>
          <a:p>
            <a:pPr marL="438150" indent="-438150" defTabSz="893296">
              <a:spcAft>
                <a:spcPts val="586"/>
              </a:spcAft>
              <a:buClr>
                <a:srgbClr val="007A53"/>
              </a:buClr>
              <a:buSzPct val="100000"/>
              <a:buFont typeface="Lucida Grande"/>
              <a:buChar char="➤"/>
            </a:pPr>
            <a:r>
              <a:rPr lang="en-GB" sz="2340" b="1">
                <a:solidFill>
                  <a:srgbClr val="007A53"/>
                </a:solidFill>
                <a:latin typeface="Arial"/>
              </a:rPr>
              <a:t>N</a:t>
            </a:r>
            <a:r>
              <a:rPr lang="en-GB" sz="2340">
                <a:solidFill>
                  <a:prstClr val="black"/>
                </a:solidFill>
                <a:latin typeface="Arial"/>
              </a:rPr>
              <a:t>umber of people that are involved.</a:t>
            </a:r>
            <a:endParaRPr lang="en-GB" sz="2340">
              <a:solidFill>
                <a:prstClr val="black"/>
              </a:solidFill>
              <a:latin typeface="Arial"/>
              <a:cs typeface="Arial"/>
            </a:endParaRPr>
          </a:p>
          <a:p>
            <a:pPr marL="438150" indent="-438150" defTabSz="893296">
              <a:spcAft>
                <a:spcPts val="586"/>
              </a:spcAft>
              <a:buClr>
                <a:srgbClr val="007A53"/>
              </a:buClr>
              <a:buSzPct val="100000"/>
              <a:buFont typeface="Lucida Grande"/>
              <a:buChar char="➤"/>
            </a:pPr>
            <a:r>
              <a:rPr lang="en-GB" sz="2340" b="1">
                <a:solidFill>
                  <a:srgbClr val="007A53"/>
                </a:solidFill>
                <a:latin typeface="Arial"/>
              </a:rPr>
              <a:t>E</a:t>
            </a:r>
            <a:r>
              <a:rPr lang="en-GB" sz="2340">
                <a:solidFill>
                  <a:prstClr val="black"/>
                </a:solidFill>
                <a:latin typeface="Arial"/>
              </a:rPr>
              <a:t>xtent of the injuries. What types of injuries do people have?</a:t>
            </a:r>
            <a:endParaRPr lang="en-GB" sz="2340">
              <a:solidFill>
                <a:prstClr val="black"/>
              </a:solidFill>
              <a:latin typeface="Arial"/>
              <a:cs typeface="Arial"/>
            </a:endParaRPr>
          </a:p>
          <a:p>
            <a:pPr marL="438150" indent="-438150" defTabSz="893296">
              <a:spcAft>
                <a:spcPts val="586"/>
              </a:spcAft>
              <a:buClr>
                <a:srgbClr val="007A53"/>
              </a:buClr>
              <a:buSzPct val="100000"/>
              <a:buFont typeface="Lucida Grande"/>
              <a:buChar char="➤"/>
            </a:pPr>
            <a:r>
              <a:rPr lang="en-GB" sz="2340" b="1">
                <a:solidFill>
                  <a:srgbClr val="007A53"/>
                </a:solidFill>
                <a:latin typeface="Arial"/>
              </a:rPr>
              <a:t>L</a:t>
            </a:r>
            <a:r>
              <a:rPr lang="en-GB" sz="2340">
                <a:solidFill>
                  <a:prstClr val="black"/>
                </a:solidFill>
                <a:latin typeface="Arial"/>
              </a:rPr>
              <a:t>ocation. Repeat again where they need to arrive.</a:t>
            </a:r>
            <a:endParaRPr lang="en-GB" sz="2340">
              <a:solidFill>
                <a:prstClr val="black"/>
              </a:solidFill>
              <a:latin typeface="Arial"/>
              <a:cs typeface="Arial"/>
            </a:endParaRPr>
          </a:p>
          <a:p>
            <a:pPr marL="438894" indent="-438894" defTabSz="893296">
              <a:spcAft>
                <a:spcPts val="586"/>
              </a:spcAft>
              <a:buClr>
                <a:srgbClr val="007A53"/>
              </a:buClr>
              <a:buSzPct val="100000"/>
              <a:buFont typeface="Lucida Grande"/>
              <a:buChar char="➤"/>
            </a:pPr>
            <a:endParaRPr lang="en-GB" sz="2400">
              <a:solidFill>
                <a:prstClr val="black"/>
              </a:solidFill>
              <a:latin typeface="Arial"/>
            </a:endParaRPr>
          </a:p>
        </p:txBody>
      </p:sp>
      <p:sp>
        <p:nvSpPr>
          <p:cNvPr id="7" name="Rectangle 6">
            <a:extLst>
              <a:ext uri="{FF2B5EF4-FFF2-40B4-BE49-F238E27FC236}">
                <a16:creationId xmlns:a16="http://schemas.microsoft.com/office/drawing/2014/main" id="{96B8E662-4F1C-44A1-A4D8-C698F2A15045}"/>
              </a:ext>
              <a:ext uri="{C183D7F6-B498-43B3-948B-1728B52AA6E4}">
                <adec:decorative xmlns:adec="http://schemas.microsoft.com/office/drawing/2017/decorative" xmlns="" val="1"/>
              </a:ext>
            </a:extLst>
          </p:cNvPr>
          <p:cNvSpPr/>
          <p:nvPr/>
        </p:nvSpPr>
        <p:spPr>
          <a:xfrm>
            <a:off x="8247590" y="1421715"/>
            <a:ext cx="2954490" cy="405989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3296"/>
            <a:endParaRPr lang="en-GB">
              <a:solidFill>
                <a:srgbClr val="FFFFFF"/>
              </a:solidFill>
              <a:latin typeface="Arial"/>
            </a:endParaRPr>
          </a:p>
        </p:txBody>
      </p:sp>
      <p:sp>
        <p:nvSpPr>
          <p:cNvPr id="8" name="TextBox 7">
            <a:extLst>
              <a:ext uri="{FF2B5EF4-FFF2-40B4-BE49-F238E27FC236}">
                <a16:creationId xmlns:a16="http://schemas.microsoft.com/office/drawing/2014/main" id="{91F9EF5E-6A37-4C83-B3F1-4939F06A0D4A}"/>
              </a:ext>
            </a:extLst>
          </p:cNvPr>
          <p:cNvSpPr txBox="1">
            <a:spLocks noChangeAspect="1"/>
          </p:cNvSpPr>
          <p:nvPr/>
        </p:nvSpPr>
        <p:spPr>
          <a:xfrm>
            <a:off x="8247590" y="1677544"/>
            <a:ext cx="2954490" cy="2460082"/>
          </a:xfrm>
          <a:prstGeom prst="rect">
            <a:avLst/>
          </a:prstGeom>
          <a:noFill/>
        </p:spPr>
        <p:txBody>
          <a:bodyPr wrap="square" lIns="89329" tIns="44665" rIns="89329" bIns="44665" rtlCol="0" anchor="t">
            <a:spAutoFit/>
          </a:bodyPr>
          <a:lstStyle/>
          <a:p>
            <a:pPr algn="ctr" defTabSz="893296">
              <a:spcAft>
                <a:spcPts val="586"/>
              </a:spcAft>
              <a:buClr>
                <a:srgbClr val="007A53"/>
              </a:buClr>
              <a:buSzPct val="100000"/>
            </a:pPr>
            <a:r>
              <a:rPr lang="en-GB" sz="2400" b="1">
                <a:solidFill>
                  <a:prstClr val="black"/>
                </a:solidFill>
                <a:latin typeface="Arial"/>
              </a:rPr>
              <a:t>Question:</a:t>
            </a:r>
          </a:p>
          <a:p>
            <a:pPr algn="ctr" defTabSz="893296">
              <a:spcAft>
                <a:spcPts val="586"/>
              </a:spcAft>
              <a:buClr>
                <a:srgbClr val="007A53"/>
              </a:buClr>
              <a:buSzPct val="100000"/>
            </a:pPr>
            <a:r>
              <a:rPr lang="en-GB" sz="2400">
                <a:solidFill>
                  <a:prstClr val="black"/>
                </a:solidFill>
                <a:latin typeface="Arial"/>
              </a:rPr>
              <a:t>What is the correct address for two or three places you often visit? </a:t>
            </a:r>
            <a:endParaRPr lang="en-GB" sz="2160">
              <a:solidFill>
                <a:prstClr val="black"/>
              </a:solidFill>
              <a:latin typeface="Arial"/>
            </a:endParaRPr>
          </a:p>
          <a:p>
            <a:pPr marL="438894" indent="-438894" defTabSz="893296">
              <a:spcAft>
                <a:spcPts val="586"/>
              </a:spcAft>
              <a:buClr>
                <a:srgbClr val="007A53"/>
              </a:buClr>
              <a:buSzPct val="100000"/>
              <a:buFont typeface="Lucida Grande"/>
              <a:buChar char="➤"/>
            </a:pPr>
            <a:endParaRPr lang="en-GB" sz="2400">
              <a:solidFill>
                <a:prstClr val="black"/>
              </a:solidFill>
              <a:latin typeface="Arial"/>
            </a:endParaRPr>
          </a:p>
        </p:txBody>
      </p:sp>
      <p:pic>
        <p:nvPicPr>
          <p:cNvPr id="10" name="Picture 9">
            <a:extLst>
              <a:ext uri="{FF2B5EF4-FFF2-40B4-BE49-F238E27FC236}">
                <a16:creationId xmlns:a16="http://schemas.microsoft.com/office/drawing/2014/main" id="{D6BE417E-CFFB-4C87-8FB4-77357A68887E}"/>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2005" y="4516946"/>
            <a:ext cx="631415" cy="631415"/>
          </a:xfrm>
          <a:prstGeom prst="rect">
            <a:avLst/>
          </a:prstGeom>
        </p:spPr>
      </p:pic>
      <p:pic>
        <p:nvPicPr>
          <p:cNvPr id="12" name="Picture 11">
            <a:extLst>
              <a:ext uri="{FF2B5EF4-FFF2-40B4-BE49-F238E27FC236}">
                <a16:creationId xmlns:a16="http://schemas.microsoft.com/office/drawing/2014/main" id="{10828015-57C0-4952-AF7E-FB3948117E92}"/>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322" y="4516946"/>
            <a:ext cx="1166052" cy="597601"/>
          </a:xfrm>
          <a:prstGeom prst="rect">
            <a:avLst/>
          </a:prstGeom>
        </p:spPr>
      </p:pic>
      <p:pic>
        <p:nvPicPr>
          <p:cNvPr id="15" name="Picture 3">
            <a:extLst>
              <a:ext uri="{FF2B5EF4-FFF2-40B4-BE49-F238E27FC236}">
                <a16:creationId xmlns:a16="http://schemas.microsoft.com/office/drawing/2014/main" id="{97A7661E-C8B9-4585-AB0E-4C26E273EE6E}"/>
              </a:ex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0361" y="4399584"/>
            <a:ext cx="631415" cy="69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44983-91E9-42EA-BD6D-B2A1A4AB2A86}"/>
              </a:ext>
            </a:extLst>
          </p:cNvPr>
          <p:cNvSpPr>
            <a:spLocks noGrp="1"/>
          </p:cNvSpPr>
          <p:nvPr>
            <p:ph idx="16"/>
          </p:nvPr>
        </p:nvSpPr>
        <p:spPr>
          <a:xfrm>
            <a:off x="1045832" y="457957"/>
            <a:ext cx="7323928" cy="661375"/>
          </a:xfrm>
        </p:spPr>
        <p:txBody>
          <a:bodyPr lIns="89329" tIns="44665" rIns="89329" bIns="44665" anchor="t"/>
          <a:lstStyle/>
          <a:p>
            <a:r>
              <a:rPr lang="en-GB"/>
              <a:t>Your turn: Calling for help</a:t>
            </a:r>
          </a:p>
        </p:txBody>
      </p:sp>
      <p:sp>
        <p:nvSpPr>
          <p:cNvPr id="4" name="Text Placeholder 3">
            <a:extLst>
              <a:ext uri="{FF2B5EF4-FFF2-40B4-BE49-F238E27FC236}">
                <a16:creationId xmlns:a16="http://schemas.microsoft.com/office/drawing/2014/main" id="{81D746A2-09F8-4EA3-92C7-502075DCBCF5}"/>
              </a:ext>
            </a:extLst>
          </p:cNvPr>
          <p:cNvSpPr>
            <a:spLocks noGrp="1"/>
          </p:cNvSpPr>
          <p:nvPr>
            <p:ph type="body" sz="quarter" idx="10"/>
          </p:nvPr>
        </p:nvSpPr>
        <p:spPr>
          <a:xfrm>
            <a:off x="9311148" y="6280669"/>
            <a:ext cx="1890931" cy="454013"/>
          </a:xfrm>
          <a:noFill/>
          <a:ln w="3175">
            <a:noFill/>
          </a:ln>
        </p:spPr>
        <p:txBody>
          <a:bodyPr/>
          <a:lstStyle/>
          <a:p>
            <a:endParaRPr lang="en-GB"/>
          </a:p>
        </p:txBody>
      </p:sp>
      <p:sp>
        <p:nvSpPr>
          <p:cNvPr id="14" name="Rectangle 13">
            <a:extLst>
              <a:ext uri="{FF2B5EF4-FFF2-40B4-BE49-F238E27FC236}">
                <a16:creationId xmlns:a16="http://schemas.microsoft.com/office/drawing/2014/main" id="{FF99D35A-079D-4ABF-BC05-FDD555E16430}"/>
              </a:ext>
            </a:extLst>
          </p:cNvPr>
          <p:cNvSpPr>
            <a:spLocks noChangeAspect="1"/>
          </p:cNvSpPr>
          <p:nvPr/>
        </p:nvSpPr>
        <p:spPr>
          <a:xfrm>
            <a:off x="3002782" y="1782259"/>
            <a:ext cx="1958820" cy="1474763"/>
          </a:xfrm>
          <a:prstGeom prst="rect">
            <a:avLst/>
          </a:prstGeom>
        </p:spPr>
        <p:txBody>
          <a:bodyPr wrap="square">
            <a:spAutoFit/>
          </a:bodyPr>
          <a:lstStyle/>
          <a:p>
            <a:pPr marL="316230" indent="-316230" defTabSz="893296">
              <a:spcAft>
                <a:spcPts val="720"/>
              </a:spcAft>
            </a:pPr>
            <a:r>
              <a:rPr lang="en-GB" sz="1680" b="1">
                <a:solidFill>
                  <a:srgbClr val="007A53"/>
                </a:solidFill>
                <a:latin typeface="Arial"/>
              </a:rPr>
              <a:t>1.</a:t>
            </a:r>
            <a:r>
              <a:rPr lang="en-GB" sz="1680" b="1">
                <a:solidFill>
                  <a:prstClr val="black"/>
                </a:solidFill>
                <a:latin typeface="Arial"/>
              </a:rPr>
              <a:t>	Check for danger</a:t>
            </a:r>
          </a:p>
          <a:p>
            <a:pPr marL="316230" indent="-316230" defTabSz="893296">
              <a:buSzPct val="100000"/>
              <a:buBlip>
                <a:blip r:embed="rId3"/>
              </a:buBlip>
            </a:pPr>
            <a:r>
              <a:rPr lang="en-GB" sz="1680">
                <a:solidFill>
                  <a:prstClr val="black"/>
                </a:solidFill>
                <a:latin typeface="Arial"/>
              </a:rPr>
              <a:t>Always make sure the area is safe</a:t>
            </a:r>
          </a:p>
        </p:txBody>
      </p:sp>
      <p:pic>
        <p:nvPicPr>
          <p:cNvPr id="13" name="Picture 12">
            <a:extLst>
              <a:ext uri="{FF2B5EF4-FFF2-40B4-BE49-F238E27FC236}">
                <a16:creationId xmlns:a16="http://schemas.microsoft.com/office/drawing/2014/main" id="{A9723D1B-B737-4DEC-A5BD-37E4F8EC847A}"/>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8557" y="1063712"/>
            <a:ext cx="3411352" cy="3411352"/>
          </a:xfrm>
          <a:prstGeom prst="rect">
            <a:avLst/>
          </a:prstGeom>
        </p:spPr>
      </p:pic>
      <p:sp>
        <p:nvSpPr>
          <p:cNvPr id="15" name="Rectangle 14">
            <a:extLst>
              <a:ext uri="{FF2B5EF4-FFF2-40B4-BE49-F238E27FC236}">
                <a16:creationId xmlns:a16="http://schemas.microsoft.com/office/drawing/2014/main" id="{B3E5806E-D49D-4358-B5B8-87085BC0D4F2}"/>
              </a:ext>
            </a:extLst>
          </p:cNvPr>
          <p:cNvSpPr>
            <a:spLocks noChangeAspect="1"/>
          </p:cNvSpPr>
          <p:nvPr/>
        </p:nvSpPr>
        <p:spPr>
          <a:xfrm>
            <a:off x="6489201" y="1794194"/>
            <a:ext cx="2513140" cy="1733295"/>
          </a:xfrm>
          <a:prstGeom prst="rect">
            <a:avLst/>
          </a:prstGeom>
        </p:spPr>
        <p:txBody>
          <a:bodyPr wrap="square">
            <a:spAutoFit/>
          </a:bodyPr>
          <a:lstStyle/>
          <a:p>
            <a:pPr marL="316230" indent="-316230" defTabSz="893296">
              <a:spcAft>
                <a:spcPts val="720"/>
              </a:spcAft>
            </a:pPr>
            <a:r>
              <a:rPr lang="en-GB" sz="1680" b="1">
                <a:solidFill>
                  <a:srgbClr val="007A53"/>
                </a:solidFill>
                <a:latin typeface="Arial"/>
              </a:rPr>
              <a:t>2.</a:t>
            </a:r>
            <a:r>
              <a:rPr lang="en-GB" sz="1680" b="1">
                <a:solidFill>
                  <a:prstClr val="black"/>
                </a:solidFill>
                <a:latin typeface="Arial"/>
              </a:rPr>
              <a:t>	Call 999/112</a:t>
            </a:r>
          </a:p>
          <a:p>
            <a:pPr marL="316230" indent="-316230" defTabSz="893296">
              <a:buSzPct val="100000"/>
              <a:buBlip>
                <a:blip r:embed="rId3"/>
              </a:buBlip>
            </a:pPr>
            <a:r>
              <a:rPr lang="en-GB" sz="1680">
                <a:solidFill>
                  <a:prstClr val="black"/>
                </a:solidFill>
                <a:latin typeface="Arial"/>
              </a:rPr>
              <a:t>If it is an emergency, call 999 or 112. Remember LIONEL to give them important details.</a:t>
            </a:r>
          </a:p>
        </p:txBody>
      </p:sp>
      <p:pic>
        <p:nvPicPr>
          <p:cNvPr id="5" name="Picture 4">
            <a:extLst>
              <a:ext uri="{FF2B5EF4-FFF2-40B4-BE49-F238E27FC236}">
                <a16:creationId xmlns:a16="http://schemas.microsoft.com/office/drawing/2014/main" id="{E34772B4-1EBC-4155-A900-491244C56785}"/>
              </a:ex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296" t="12780" r="28046" b="-1159"/>
          <a:stretch/>
        </p:blipFill>
        <p:spPr>
          <a:xfrm>
            <a:off x="8891606" y="905242"/>
            <a:ext cx="1348948" cy="2669570"/>
          </a:xfrm>
          <a:prstGeom prst="rect">
            <a:avLst/>
          </a:prstGeom>
        </p:spPr>
      </p:pic>
      <p:sp>
        <p:nvSpPr>
          <p:cNvPr id="22" name="TextBox 21">
            <a:extLst>
              <a:ext uri="{FF2B5EF4-FFF2-40B4-BE49-F238E27FC236}">
                <a16:creationId xmlns:a16="http://schemas.microsoft.com/office/drawing/2014/main" id="{59EB45D6-D9DD-4EF2-A0ED-AE3BDF1AD20B}"/>
              </a:ext>
            </a:extLst>
          </p:cNvPr>
          <p:cNvSpPr txBox="1"/>
          <p:nvPr/>
        </p:nvSpPr>
        <p:spPr>
          <a:xfrm>
            <a:off x="3002782" y="4282332"/>
            <a:ext cx="2325048" cy="1474763"/>
          </a:xfrm>
          <a:prstGeom prst="rect">
            <a:avLst/>
          </a:prstGeom>
          <a:noFill/>
        </p:spPr>
        <p:txBody>
          <a:bodyPr wrap="square" rtlCol="0">
            <a:spAutoFit/>
          </a:bodyPr>
          <a:lstStyle/>
          <a:p>
            <a:pPr marL="316230" indent="-316230" defTabSz="893296">
              <a:spcAft>
                <a:spcPts val="720"/>
              </a:spcAft>
            </a:pPr>
            <a:r>
              <a:rPr lang="en-GB" sz="1680" b="1">
                <a:solidFill>
                  <a:srgbClr val="007A53"/>
                </a:solidFill>
                <a:latin typeface="Arial"/>
              </a:rPr>
              <a:t>3. </a:t>
            </a:r>
            <a:r>
              <a:rPr lang="en-GB" sz="1680" b="1">
                <a:solidFill>
                  <a:prstClr val="black"/>
                </a:solidFill>
                <a:latin typeface="Arial"/>
              </a:rPr>
              <a:t>Reassure casualty</a:t>
            </a:r>
          </a:p>
          <a:p>
            <a:pPr marL="316230" indent="-316230" defTabSz="893296">
              <a:buSzPct val="100000"/>
              <a:buBlip>
                <a:blip r:embed="rId3"/>
              </a:buBlip>
            </a:pPr>
            <a:r>
              <a:rPr lang="en-GB" sz="1680">
                <a:solidFill>
                  <a:prstClr val="black"/>
                </a:solidFill>
                <a:latin typeface="Arial"/>
              </a:rPr>
              <a:t>Keep casualty reassured</a:t>
            </a:r>
          </a:p>
          <a:p>
            <a:pPr marL="316230" indent="-316230" defTabSz="893296">
              <a:buSzPct val="100000"/>
              <a:buBlip>
                <a:blip r:embed="rId3"/>
              </a:buBlip>
            </a:pPr>
            <a:r>
              <a:rPr lang="en-GB" sz="1680">
                <a:solidFill>
                  <a:prstClr val="black"/>
                </a:solidFill>
                <a:latin typeface="Arial"/>
              </a:rPr>
              <a:t>Stay with them until help arrives</a:t>
            </a:r>
          </a:p>
        </p:txBody>
      </p:sp>
      <p:pic>
        <p:nvPicPr>
          <p:cNvPr id="24" name="Picture 23">
            <a:extLst>
              <a:ext uri="{FF2B5EF4-FFF2-40B4-BE49-F238E27FC236}">
                <a16:creationId xmlns:a16="http://schemas.microsoft.com/office/drawing/2014/main" id="{6734131A-1CAB-4173-9051-D19599DCC8C1}"/>
              </a:ext>
              <a:ext uri="{C183D7F6-B498-43B3-948B-1728B52AA6E4}">
                <adec:decorative xmlns:adec="http://schemas.microsoft.com/office/drawing/2017/decorative" xmlns=""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78" t="33941" r="1896" b="11131"/>
          <a:stretch/>
        </p:blipFill>
        <p:spPr>
          <a:xfrm>
            <a:off x="3524760" y="4437475"/>
            <a:ext cx="3158818" cy="1925183"/>
          </a:xfrm>
          <a:prstGeom prst="rect">
            <a:avLst/>
          </a:prstGeom>
        </p:spPr>
      </p:pic>
      <p:sp>
        <p:nvSpPr>
          <p:cNvPr id="23" name="TextBox 22">
            <a:extLst>
              <a:ext uri="{FF2B5EF4-FFF2-40B4-BE49-F238E27FC236}">
                <a16:creationId xmlns:a16="http://schemas.microsoft.com/office/drawing/2014/main" id="{A327F433-5BDD-4F13-8366-F3BEDF4B8911}"/>
              </a:ext>
            </a:extLst>
          </p:cNvPr>
          <p:cNvSpPr txBox="1"/>
          <p:nvPr/>
        </p:nvSpPr>
        <p:spPr>
          <a:xfrm>
            <a:off x="6059244" y="4284899"/>
            <a:ext cx="3024788" cy="1126462"/>
          </a:xfrm>
          <a:prstGeom prst="rect">
            <a:avLst/>
          </a:prstGeom>
          <a:noFill/>
        </p:spPr>
        <p:txBody>
          <a:bodyPr wrap="square" rtlCol="0" anchor="t">
            <a:spAutoFit/>
          </a:bodyPr>
          <a:lstStyle/>
          <a:p>
            <a:pPr marL="446532" lvl="1" defTabSz="893296">
              <a:buClr>
                <a:srgbClr val="008453"/>
              </a:buClr>
              <a:defRPr/>
            </a:pPr>
            <a:r>
              <a:rPr lang="en-GB" altLang="en-US" sz="1680" b="1">
                <a:solidFill>
                  <a:srgbClr val="007A53"/>
                </a:solidFill>
                <a:latin typeface="Arial"/>
              </a:rPr>
              <a:t>4.  </a:t>
            </a:r>
            <a:r>
              <a:rPr lang="en-GB" altLang="en-US" sz="1680" b="1">
                <a:solidFill>
                  <a:prstClr val="black"/>
                </a:solidFill>
                <a:latin typeface="Arial"/>
              </a:rPr>
              <a:t>If you have been taught any first aid which may be useful, then use it.</a:t>
            </a:r>
            <a:endParaRPr lang="en-US" sz="1680">
              <a:solidFill>
                <a:prstClr val="black"/>
              </a:solidFill>
              <a:latin typeface="Arial"/>
            </a:endParaRPr>
          </a:p>
        </p:txBody>
      </p:sp>
    </p:spTree>
    <p:extLst>
      <p:ext uri="{BB962C8B-B14F-4D97-AF65-F5344CB8AC3E}">
        <p14:creationId xmlns:p14="http://schemas.microsoft.com/office/powerpoint/2010/main" val="38476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1440582" y="129369"/>
            <a:ext cx="9373856" cy="5589043"/>
          </a:xfrm>
          <a:prstGeom prst="rect">
            <a:avLst/>
          </a:prstGeom>
        </p:spPr>
      </p:pic>
    </p:spTree>
    <p:extLst>
      <p:ext uri="{BB962C8B-B14F-4D97-AF65-F5344CB8AC3E}">
        <p14:creationId xmlns:p14="http://schemas.microsoft.com/office/powerpoint/2010/main" val="6407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8"/>
          </p:nvPr>
        </p:nvSpPr>
        <p:spPr/>
      </p:sp>
      <p:sp>
        <p:nvSpPr>
          <p:cNvPr id="3" name="Content Placeholder 2"/>
          <p:cNvSpPr>
            <a:spLocks noGrp="1"/>
          </p:cNvSpPr>
          <p:nvPr>
            <p:ph idx="16"/>
          </p:nvPr>
        </p:nvSpPr>
        <p:spPr/>
        <p:txBody>
          <a:bodyPr/>
          <a:lstStyle/>
          <a:p>
            <a:r>
              <a:rPr lang="en-GB" dirty="0" smtClean="0"/>
              <a:t>Tasks</a:t>
            </a:r>
            <a:endParaRPr lang="en-GB" dirty="0"/>
          </a:p>
        </p:txBody>
      </p:sp>
      <p:sp>
        <p:nvSpPr>
          <p:cNvPr id="4" name="Text Placeholder 3"/>
          <p:cNvSpPr>
            <a:spLocks noGrp="1"/>
          </p:cNvSpPr>
          <p:nvPr>
            <p:ph type="body" sz="quarter" idx="10"/>
          </p:nvPr>
        </p:nvSpPr>
        <p:spPr>
          <a:xfrm>
            <a:off x="824638" y="1375419"/>
            <a:ext cx="8674204" cy="4124629"/>
          </a:xfrm>
        </p:spPr>
        <p:txBody>
          <a:bodyPr/>
          <a:lstStyle/>
          <a:p>
            <a:r>
              <a:rPr lang="en-GB" sz="2800" dirty="0" smtClean="0">
                <a:latin typeface="Century Gothic" panose="020B0502020202020204" pitchFamily="34" charset="0"/>
              </a:rPr>
              <a:t>Click the link below to access a short video and interactive activities based on an emergency road traffic situation. </a:t>
            </a:r>
          </a:p>
          <a:p>
            <a:endParaRPr lang="en-GB" sz="2800" dirty="0">
              <a:latin typeface="Century Gothic" panose="020B0502020202020204" pitchFamily="34" charset="0"/>
            </a:endParaRPr>
          </a:p>
          <a:p>
            <a:r>
              <a:rPr lang="en-GB" sz="2800" dirty="0">
                <a:latin typeface="Century Gothic" panose="020B0502020202020204" pitchFamily="34" charset="0"/>
                <a:hlinkClick r:id="rId2"/>
              </a:rPr>
              <a:t>https://roadsafety.scot/learning/first/streetsense2/breaking-news</a:t>
            </a:r>
            <a:r>
              <a:rPr lang="en-GB" sz="2800" dirty="0" smtClean="0">
                <a:latin typeface="Century Gothic" panose="020B0502020202020204" pitchFamily="34" charset="0"/>
                <a:hlinkClick r:id="rId2"/>
              </a:rPr>
              <a:t>/</a:t>
            </a:r>
            <a:r>
              <a:rPr lang="en-GB" sz="2800" dirty="0" smtClean="0">
                <a:latin typeface="Century Gothic" panose="020B0502020202020204" pitchFamily="34" charset="0"/>
              </a:rPr>
              <a:t> </a:t>
            </a:r>
            <a:endParaRPr lang="en-GB" sz="2800" dirty="0">
              <a:latin typeface="Century Gothic" panose="020B0502020202020204" pitchFamily="34" charset="0"/>
            </a:endParaRPr>
          </a:p>
        </p:txBody>
      </p:sp>
    </p:spTree>
    <p:extLst>
      <p:ext uri="{BB962C8B-B14F-4D97-AF65-F5344CB8AC3E}">
        <p14:creationId xmlns:p14="http://schemas.microsoft.com/office/powerpoint/2010/main" val="38809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P4b</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029782"/>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867688954"/>
                    </a:ext>
                  </a:extLst>
                </a:gridCol>
                <a:gridCol w="5257800">
                  <a:extLst>
                    <a:ext uri="{9D8B030D-6E8A-4147-A177-3AD203B41FA5}">
                      <a16:colId xmlns:a16="http://schemas.microsoft.com/office/drawing/2014/main" val="3851991557"/>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7</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05756480"/>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2</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848484508"/>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496625251"/>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6</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48654430"/>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12</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317869356"/>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400" b="0" dirty="0" smtClean="0">
                          <a:solidFill>
                            <a:schemeClr val="tx1"/>
                          </a:solidFill>
                          <a:latin typeface="Century Gothic" panose="020B0502020202020204" pitchFamily="34" charset="0"/>
                        </a:rPr>
                        <a:t>0</a:t>
                      </a:r>
                      <a:endParaRPr lang="en-GB" sz="44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471354444"/>
                  </a:ext>
                </a:extLst>
              </a:tr>
            </a:tbl>
          </a:graphicData>
        </a:graphic>
      </p:graphicFrame>
    </p:spTree>
    <p:extLst>
      <p:ext uri="{BB962C8B-B14F-4D97-AF65-F5344CB8AC3E}">
        <p14:creationId xmlns:p14="http://schemas.microsoft.com/office/powerpoint/2010/main" val="344970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P4c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677617"/>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809006487"/>
                    </a:ext>
                  </a:extLst>
                </a:gridCol>
                <a:gridCol w="5257800">
                  <a:extLst>
                    <a:ext uri="{9D8B030D-6E8A-4147-A177-3AD203B41FA5}">
                      <a16:colId xmlns:a16="http://schemas.microsoft.com/office/drawing/2014/main" val="707596010"/>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13</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19560066"/>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1</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2676656223"/>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516092793"/>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7</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14053830"/>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9</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169457099"/>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705761463"/>
                  </a:ext>
                </a:extLst>
              </a:tr>
            </a:tbl>
          </a:graphicData>
        </a:graphic>
      </p:graphicFrame>
    </p:spTree>
    <p:extLst>
      <p:ext uri="{BB962C8B-B14F-4D97-AF65-F5344CB8AC3E}">
        <p14:creationId xmlns:p14="http://schemas.microsoft.com/office/powerpoint/2010/main" val="68993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P5a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2564859"/>
              </p:ext>
            </p:extLst>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844997961"/>
                    </a:ext>
                  </a:extLst>
                </a:gridCol>
                <a:gridCol w="5257800">
                  <a:extLst>
                    <a:ext uri="{9D8B030D-6E8A-4147-A177-3AD203B41FA5}">
                      <a16:colId xmlns:a16="http://schemas.microsoft.com/office/drawing/2014/main" val="3992295338"/>
                    </a:ext>
                  </a:extLst>
                </a:gridCol>
              </a:tblGrid>
              <a:tr h="370840">
                <a:tc>
                  <a:txBody>
                    <a:bodyPr/>
                    <a:lstStyle/>
                    <a:p>
                      <a:r>
                        <a:rPr lang="en-GB" sz="4400" b="0" dirty="0" smtClean="0">
                          <a:solidFill>
                            <a:schemeClr val="tx1"/>
                          </a:solidFill>
                          <a:latin typeface="Century Gothic" panose="020B0502020202020204" pitchFamily="34" charset="0"/>
                        </a:rPr>
                        <a:t>Walk</a:t>
                      </a:r>
                      <a:endParaRPr lang="en-GB" sz="4400" b="0" dirty="0">
                        <a:solidFill>
                          <a:schemeClr val="tx1"/>
                        </a:solidFill>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5</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982640622"/>
                  </a:ext>
                </a:extLst>
              </a:tr>
              <a:tr h="370840">
                <a:tc>
                  <a:txBody>
                    <a:bodyPr/>
                    <a:lstStyle/>
                    <a:p>
                      <a:r>
                        <a:rPr lang="en-GB" sz="4400" dirty="0" smtClean="0">
                          <a:latin typeface="Century Gothic" panose="020B0502020202020204" pitchFamily="34" charset="0"/>
                        </a:rPr>
                        <a:t>Cycle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2</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68622230"/>
                  </a:ext>
                </a:extLst>
              </a:tr>
              <a:tr h="370840">
                <a:tc>
                  <a:txBody>
                    <a:bodyPr/>
                    <a:lstStyle/>
                    <a:p>
                      <a:r>
                        <a:rPr lang="en-GB" sz="4400" dirty="0" smtClean="0">
                          <a:latin typeface="Century Gothic" panose="020B0502020202020204" pitchFamily="34" charset="0"/>
                        </a:rPr>
                        <a:t>Scoot</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2</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1338579846"/>
                  </a:ext>
                </a:extLst>
              </a:tr>
              <a:tr h="370840">
                <a:tc>
                  <a:txBody>
                    <a:bodyPr/>
                    <a:lstStyle/>
                    <a:p>
                      <a:r>
                        <a:rPr lang="en-GB" sz="4400" dirty="0" smtClean="0">
                          <a:latin typeface="Century Gothic" panose="020B0502020202020204" pitchFamily="34" charset="0"/>
                        </a:rPr>
                        <a:t>Bus</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9</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880666866"/>
                  </a:ext>
                </a:extLst>
              </a:tr>
              <a:tr h="370840">
                <a:tc>
                  <a:txBody>
                    <a:bodyPr/>
                    <a:lstStyle/>
                    <a:p>
                      <a:r>
                        <a:rPr lang="en-GB" sz="4400" dirty="0" smtClean="0">
                          <a:latin typeface="Century Gothic" panose="020B0502020202020204" pitchFamily="34" charset="0"/>
                        </a:rPr>
                        <a:t>Car </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9</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4144292694"/>
                  </a:ext>
                </a:extLst>
              </a:tr>
              <a:tr h="370840">
                <a:tc>
                  <a:txBody>
                    <a:bodyPr/>
                    <a:lstStyle/>
                    <a:p>
                      <a:r>
                        <a:rPr lang="en-GB" sz="4400" dirty="0" smtClean="0">
                          <a:latin typeface="Century Gothic" panose="020B0502020202020204" pitchFamily="34" charset="0"/>
                        </a:rPr>
                        <a:t>Other</a:t>
                      </a:r>
                      <a:endParaRPr lang="en-GB" sz="4400" dirty="0">
                        <a:latin typeface="Century Gothic" panose="020B0502020202020204" pitchFamily="34" charset="0"/>
                      </a:endParaRPr>
                    </a:p>
                  </a:txBody>
                  <a:tcPr/>
                </a:tc>
                <a:tc>
                  <a:txBody>
                    <a:bodyPr/>
                    <a:lstStyle/>
                    <a:p>
                      <a:r>
                        <a:rPr lang="en-GB" sz="4000" b="0" dirty="0" smtClean="0">
                          <a:solidFill>
                            <a:schemeClr val="tx1"/>
                          </a:solidFill>
                          <a:latin typeface="Century Gothic" panose="020B0502020202020204" pitchFamily="34" charset="0"/>
                        </a:rPr>
                        <a:t>0</a:t>
                      </a:r>
                      <a:endParaRPr lang="en-GB" sz="4000" b="0" dirty="0">
                        <a:solidFill>
                          <a:schemeClr val="tx1"/>
                        </a:solidFill>
                        <a:latin typeface="Century Gothic" panose="020B0502020202020204" pitchFamily="34" charset="0"/>
                      </a:endParaRPr>
                    </a:p>
                  </a:txBody>
                  <a:tcPr/>
                </a:tc>
                <a:extLst>
                  <a:ext uri="{0D108BD9-81ED-4DB2-BD59-A6C34878D82A}">
                    <a16:rowId xmlns:a16="http://schemas.microsoft.com/office/drawing/2014/main" val="3823790014"/>
                  </a:ext>
                </a:extLst>
              </a:tr>
            </a:tbl>
          </a:graphicData>
        </a:graphic>
      </p:graphicFrame>
    </p:spTree>
    <p:extLst>
      <p:ext uri="{BB962C8B-B14F-4D97-AF65-F5344CB8AC3E}">
        <p14:creationId xmlns:p14="http://schemas.microsoft.com/office/powerpoint/2010/main" val="241478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3.xml><?xml version="1.0" encoding="utf-8"?>
<a:theme xmlns:a="http://schemas.openxmlformats.org/drawingml/2006/main" name="1_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4.xml><?xml version="1.0" encoding="utf-8"?>
<a:theme xmlns:a="http://schemas.openxmlformats.org/drawingml/2006/main" name="2_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5.xml><?xml version="1.0" encoding="utf-8"?>
<a:theme xmlns:a="http://schemas.openxmlformats.org/drawingml/2006/main" name="3_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6.xml><?xml version="1.0" encoding="utf-8"?>
<a:theme xmlns:a="http://schemas.openxmlformats.org/drawingml/2006/main" name="4_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7.xml><?xml version="1.0" encoding="utf-8"?>
<a:theme xmlns:a="http://schemas.openxmlformats.org/drawingml/2006/main" name="5_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3150</Words>
  <Application>Microsoft Office PowerPoint</Application>
  <PresentationFormat>Widescreen</PresentationFormat>
  <Paragraphs>468</Paragraphs>
  <Slides>64</Slides>
  <Notes>15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64</vt:i4>
      </vt:variant>
    </vt:vector>
  </HeadingPairs>
  <TitlesOfParts>
    <vt:vector size="79" baseType="lpstr">
      <vt:lpstr>MS PGothic</vt:lpstr>
      <vt:lpstr>Arial</vt:lpstr>
      <vt:lpstr>Arial (heading)</vt:lpstr>
      <vt:lpstr>Calibri</vt:lpstr>
      <vt:lpstr>Calibri Light</vt:lpstr>
      <vt:lpstr>Century Gothic</vt:lpstr>
      <vt:lpstr>Lucida Grande</vt:lpstr>
      <vt:lpstr>Wingdings 3</vt:lpstr>
      <vt:lpstr>Office Theme</vt:lpstr>
      <vt:lpstr>WPT Powerpoint template 2nd proof</vt:lpstr>
      <vt:lpstr>1_WPT Powerpoint template 2nd proof</vt:lpstr>
      <vt:lpstr>2_WPT Powerpoint template 2nd proof</vt:lpstr>
      <vt:lpstr>3_WPT Powerpoint template 2nd proof</vt:lpstr>
      <vt:lpstr>4_WPT Powerpoint template 2nd proof</vt:lpstr>
      <vt:lpstr>5_WPT Powerpoint template 2nd proof</vt:lpstr>
      <vt:lpstr>Road Safety Week 2020</vt:lpstr>
      <vt:lpstr>‘Safe Travel to School’</vt:lpstr>
      <vt:lpstr>Overview of the  themes/ tasks for  Road  Safety week </vt:lpstr>
      <vt:lpstr>Whole School Maths Challenge (Maths Task)</vt:lpstr>
      <vt:lpstr>Whole School Maths Challenge </vt:lpstr>
      <vt:lpstr>P4a</vt:lpstr>
      <vt:lpstr>P4b</vt:lpstr>
      <vt:lpstr>P4c</vt:lpstr>
      <vt:lpstr>P5a</vt:lpstr>
      <vt:lpstr>P5b</vt:lpstr>
      <vt:lpstr>P5c</vt:lpstr>
      <vt:lpstr>P6a</vt:lpstr>
      <vt:lpstr>P6b</vt:lpstr>
      <vt:lpstr>P6c</vt:lpstr>
      <vt:lpstr>P6 stage</vt:lpstr>
      <vt:lpstr>P7a</vt:lpstr>
      <vt:lpstr>P7b</vt:lpstr>
      <vt:lpstr>P7c</vt:lpstr>
      <vt:lpstr>Whole School (at the time of totalling) </vt:lpstr>
      <vt:lpstr>Whole School Poster Challenge (Art Task)</vt:lpstr>
      <vt:lpstr>Safe Travel to School Poster Challenge</vt:lpstr>
      <vt:lpstr>Safe Travel to School Poster Challenge</vt:lpstr>
      <vt:lpstr>Road Safety Discussion  (Discussion Task)</vt:lpstr>
      <vt:lpstr>Road Safety Discussion</vt:lpstr>
      <vt:lpstr>PowerPoint Presentation</vt:lpstr>
      <vt:lpstr>Discussion</vt:lpstr>
      <vt:lpstr>Safe Travel to School (Discussion/Writing Task)</vt:lpstr>
      <vt:lpstr>Walking </vt:lpstr>
      <vt:lpstr>Walking </vt:lpstr>
      <vt:lpstr>Walking at Night </vt:lpstr>
      <vt:lpstr>Walking - Crossing the Road </vt:lpstr>
      <vt:lpstr>Walking - Crossing the Road </vt:lpstr>
      <vt:lpstr>Walking - Crossing the Road </vt:lpstr>
      <vt:lpstr>Walking - Crossing the Road </vt:lpstr>
      <vt:lpstr>Walking </vt:lpstr>
      <vt:lpstr>Cycling </vt:lpstr>
      <vt:lpstr>Parking your Bike </vt:lpstr>
      <vt:lpstr>Scooting </vt:lpstr>
      <vt:lpstr>Car </vt:lpstr>
      <vt:lpstr>Bus</vt:lpstr>
      <vt:lpstr>Safe Travel Leaflet</vt:lpstr>
      <vt:lpstr>People who help us travel to school safely (Discussion Task) </vt:lpstr>
      <vt:lpstr>Who helps us get to school safely?</vt:lpstr>
      <vt:lpstr>What I See on My Journey to School (Quiz)</vt:lpstr>
      <vt:lpstr>On your way to school you will see…</vt:lpstr>
      <vt:lpstr>Road Signs </vt:lpstr>
      <vt:lpstr>Road Signs </vt:lpstr>
      <vt:lpstr>Warning Signs </vt:lpstr>
      <vt:lpstr>Road Markings</vt:lpstr>
      <vt:lpstr>Safe Crossing places </vt:lpstr>
      <vt:lpstr>Hazards</vt:lpstr>
      <vt:lpstr>Hazards</vt:lpstr>
      <vt:lpstr>PowerPoint Presentation</vt:lpstr>
      <vt:lpstr>PowerPoint Presentation</vt:lpstr>
      <vt:lpstr>Planning a safe journey to school</vt:lpstr>
      <vt:lpstr>999 What is your emergency?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Dunbartonshire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Travel to School</dc:title>
  <dc:creator>mjones</dc:creator>
  <cp:lastModifiedBy>mjones</cp:lastModifiedBy>
  <cp:revision>44</cp:revision>
  <dcterms:created xsi:type="dcterms:W3CDTF">2020-11-02T15:35:04Z</dcterms:created>
  <dcterms:modified xsi:type="dcterms:W3CDTF">2020-12-02T08:44:52Z</dcterms:modified>
</cp:coreProperties>
</file>